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1"/>
  </p:notesMasterIdLst>
  <p:sldIdLst>
    <p:sldId id="256" r:id="rId2"/>
    <p:sldId id="257" r:id="rId3"/>
    <p:sldId id="265" r:id="rId4"/>
    <p:sldId id="258" r:id="rId5"/>
    <p:sldId id="267" r:id="rId6"/>
    <p:sldId id="266" r:id="rId7"/>
    <p:sldId id="271" r:id="rId8"/>
    <p:sldId id="261" r:id="rId9"/>
    <p:sldId id="268" r:id="rId10"/>
  </p:sldIdLst>
  <p:sldSz cx="12192000" cy="6858000"/>
  <p:notesSz cx="6858000" cy="12192000"/>
  <p:embeddedFontLst>
    <p:embeddedFont>
      <p:font typeface="Arial Nova" panose="020B0504020202020204"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33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30299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30918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394092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77748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svg"/><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slideLayout" Target="../slideLayouts/slideLayout1.xml"/><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svg"/><Relationship Id="rId2" Type="http://schemas.openxmlformats.org/officeDocument/2006/relationships/audio" Target="../media/media4.m4a"/><Relationship Id="rId16" Type="http://schemas.openxmlformats.org/officeDocument/2006/relationships/image" Target="../media/image21.svg"/><Relationship Id="rId20" Type="http://schemas.openxmlformats.org/officeDocument/2006/relationships/image" Target="../media/image25.svg"/><Relationship Id="rId1" Type="http://schemas.microsoft.com/office/2007/relationships/media" Target="../media/media4.m4a"/><Relationship Id="rId6" Type="http://schemas.openxmlformats.org/officeDocument/2006/relationships/image" Target="../media/image11.svg"/><Relationship Id="rId11" Type="http://schemas.openxmlformats.org/officeDocument/2006/relationships/image" Target="../media/image16.sv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svg"/><Relationship Id="rId28" Type="http://schemas.openxmlformats.org/officeDocument/2006/relationships/image" Target="../media/image2.png"/><Relationship Id="rId10" Type="http://schemas.openxmlformats.org/officeDocument/2006/relationships/image" Target="../media/image15.svg"/><Relationship Id="rId19" Type="http://schemas.openxmlformats.org/officeDocument/2006/relationships/image" Target="../media/image24.sv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3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1"/>
          <p:cNvSpPr/>
          <p:nvPr/>
        </p:nvSpPr>
        <p:spPr>
          <a:xfrm>
            <a:off x="1127208" y="857251"/>
            <a:ext cx="4747280" cy="309806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rgbClr val="FFFFFF"/>
                </a:solidFill>
                <a:latin typeface="Arial Nova" panose="020B0504020202020204" pitchFamily="34" charset="0"/>
                <a:ea typeface="+mj-ea"/>
                <a:cs typeface="+mj-cs"/>
              </a:rPr>
              <a:t>AeroInsight  </a:t>
            </a:r>
            <a:r>
              <a:rPr lang="en-US" sz="3200" kern="1200" dirty="0">
                <a:solidFill>
                  <a:srgbClr val="0070C0"/>
                </a:solidFill>
                <a:latin typeface="Arial Nova" panose="020B0504020202020204" pitchFamily="34" charset="0"/>
                <a:ea typeface="+mj-ea"/>
                <a:cs typeface="+mj-cs"/>
              </a:rPr>
              <a:t>Visualizing Aviation Data</a:t>
            </a:r>
          </a:p>
        </p:txBody>
      </p:sp>
      <p:sp>
        <p:nvSpPr>
          <p:cNvPr id="52" name="Rectangle 5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ject 3" descr="preencoded.png">
            <a:extLst>
              <a:ext uri="{FF2B5EF4-FFF2-40B4-BE49-F238E27FC236}">
                <a16:creationId xmlns:a16="http://schemas.microsoft.com/office/drawing/2014/main" id="{BFC15947-86FA-CE34-56BC-AA042428D37D}"/>
              </a:ext>
            </a:extLst>
          </p:cNvPr>
          <p:cNvPicPr>
            <a:picLocks noChangeAspect="1"/>
          </p:cNvPicPr>
          <p:nvPr/>
        </p:nvPicPr>
        <p:blipFill rotWithShape="1">
          <a:blip r:embed="rId5"/>
          <a:srcRect l="25574" r="8769" b="-2"/>
          <a:stretch/>
        </p:blipFill>
        <p:spPr>
          <a:xfrm>
            <a:off x="7305862" y="2108877"/>
            <a:ext cx="2966558" cy="2654533"/>
          </a:xfrm>
          <a:prstGeom prst="rect">
            <a:avLst/>
          </a:prstGeom>
        </p:spPr>
      </p:pic>
      <p:sp>
        <p:nvSpPr>
          <p:cNvPr id="3" name="Object 2"/>
          <p:cNvSpPr/>
          <p:nvPr/>
        </p:nvSpPr>
        <p:spPr>
          <a:xfrm>
            <a:off x="7305862" y="4812334"/>
            <a:ext cx="3003957" cy="702703"/>
          </a:xfrm>
          <a:prstGeom prst="rect">
            <a:avLst/>
          </a:prstGeom>
        </p:spPr>
        <p:txBody>
          <a:bodyPr vert="horz" lIns="91440" tIns="45720" rIns="91440" bIns="45720" rtlCol="0" anchor="t">
            <a:normAutofit/>
          </a:bodyPr>
          <a:lstStyle/>
          <a:p>
            <a:pPr algn="ctr">
              <a:lnSpc>
                <a:spcPct val="90000"/>
              </a:lnSpc>
              <a:spcBef>
                <a:spcPts val="1000"/>
              </a:spcBef>
            </a:pPr>
            <a:r>
              <a:rPr lang="en-US" sz="1400" i="1" kern="1200" dirty="0">
                <a:solidFill>
                  <a:srgbClr val="002060"/>
                </a:solidFill>
                <a:latin typeface="Arial Nova" panose="020B0504020202020204" pitchFamily="34" charset="0"/>
              </a:rPr>
              <a:t>Visualizing aviation data to uncover facts, trends, and insights within the industry</a:t>
            </a:r>
          </a:p>
        </p:txBody>
      </p:sp>
      <p:sp>
        <p:nvSpPr>
          <p:cNvPr id="4" name="TextBox 3">
            <a:extLst>
              <a:ext uri="{FF2B5EF4-FFF2-40B4-BE49-F238E27FC236}">
                <a16:creationId xmlns:a16="http://schemas.microsoft.com/office/drawing/2014/main" id="{BEC87473-38EA-5715-D25B-DFD62D2FFDA9}"/>
              </a:ext>
            </a:extLst>
          </p:cNvPr>
          <p:cNvSpPr txBox="1"/>
          <p:nvPr/>
        </p:nvSpPr>
        <p:spPr>
          <a:xfrm>
            <a:off x="367092" y="6216277"/>
            <a:ext cx="3133756" cy="286232"/>
          </a:xfrm>
          <a:prstGeom prst="rect">
            <a:avLst/>
          </a:prstGeom>
        </p:spPr>
        <p:txBody>
          <a:bodyPr vert="horz" lIns="91440" tIns="45720" rIns="91440" bIns="45720" rtlCol="0" anchor="t">
            <a:normAutofit/>
          </a:bodyPr>
          <a:lstStyle>
            <a:defPPr>
              <a:defRPr lang="en-US"/>
            </a:defPPr>
            <a:lvl1pPr algn="ctr">
              <a:lnSpc>
                <a:spcPct val="90000"/>
              </a:lnSpc>
              <a:spcBef>
                <a:spcPts val="1000"/>
              </a:spcBef>
              <a:defRPr sz="1400" i="1">
                <a:solidFill>
                  <a:srgbClr val="002060"/>
                </a:solidFill>
                <a:latin typeface="Arial Nova" panose="020B0504020202020204" pitchFamily="34" charset="0"/>
              </a:defRPr>
            </a:lvl1pPr>
          </a:lstStyle>
          <a:p>
            <a:r>
              <a:rPr lang="en-US" dirty="0"/>
              <a:t>Submitted By :  Debabrata Mishra</a:t>
            </a:r>
          </a:p>
        </p:txBody>
      </p:sp>
      <p:pic>
        <p:nvPicPr>
          <p:cNvPr id="28" name="Audio 27">
            <a:hlinkClick r:id="" action="ppaction://media"/>
            <a:extLst>
              <a:ext uri="{FF2B5EF4-FFF2-40B4-BE49-F238E27FC236}">
                <a16:creationId xmlns:a16="http://schemas.microsoft.com/office/drawing/2014/main" id="{B6076CAA-7612-631A-3D65-A1C6B225815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799"/>
    </mc:Choice>
    <mc:Fallback>
      <p:transition spd="slow" advTm="20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457200" y="545760"/>
            <a:ext cx="3625175" cy="5766480"/>
          </a:xfrm>
          <a:prstGeom prst="rect">
            <a:avLst/>
          </a:prstGeom>
          <a:solidFill>
            <a:srgbClr val="62A8BB"/>
          </a:solidFill>
        </p:spPr>
        <p:txBody>
          <a:bodyPr/>
          <a:lstStyle/>
          <a:p>
            <a:endParaRPr lang="en-US">
              <a:latin typeface="Arial Nova" panose="020F0502020204030204" pitchFamily="34" charset="0"/>
            </a:endParaRPr>
          </a:p>
        </p:txBody>
      </p:sp>
      <p:sp>
        <p:nvSpPr>
          <p:cNvPr id="3" name="Object 2"/>
          <p:cNvSpPr/>
          <p:nvPr/>
        </p:nvSpPr>
        <p:spPr>
          <a:xfrm>
            <a:off x="4217019" y="2438031"/>
            <a:ext cx="7517781" cy="1965252"/>
          </a:xfrm>
          <a:prstGeom prst="rect">
            <a:avLst/>
          </a:prstGeom>
          <a:noFill/>
        </p:spPr>
        <p:txBody>
          <a:bodyPr wrap="square" lIns="0" tIns="0" rIns="0" bIns="0" rtlCol="0" anchor="t"/>
          <a:lstStyle/>
          <a:p>
            <a:pPr algn="ctr" defTabSz="886968">
              <a:lnSpc>
                <a:spcPts val="2200"/>
              </a:lnSpc>
              <a:spcAft>
                <a:spcPts val="600"/>
              </a:spcAft>
            </a:pPr>
            <a:r>
              <a:rPr lang="en-US" sz="1746" kern="1200" dirty="0">
                <a:solidFill>
                  <a:srgbClr val="FFFFFF"/>
                </a:solidFill>
                <a:latin typeface="Arial Nova" panose="020F0502020204030204" pitchFamily="34" charset="0"/>
              </a:rPr>
              <a:t>This aviation data visualization study aims to share comprehensive insights into airline safety, performance, and economic impact through meticulous analysis and presentation of diverse aviation datasets. </a:t>
            </a:r>
          </a:p>
          <a:p>
            <a:pPr algn="just" defTabSz="886968">
              <a:lnSpc>
                <a:spcPts val="2200"/>
              </a:lnSpc>
              <a:spcAft>
                <a:spcPts val="600"/>
              </a:spcAft>
            </a:pPr>
            <a:endParaRPr lang="en-US" sz="1746" dirty="0">
              <a:solidFill>
                <a:srgbClr val="FFFFFF"/>
              </a:solidFill>
              <a:latin typeface="Arial Nova" panose="020F0502020204030204" pitchFamily="34" charset="0"/>
            </a:endParaRPr>
          </a:p>
          <a:p>
            <a:pPr algn="ctr" defTabSz="886968">
              <a:lnSpc>
                <a:spcPts val="2200"/>
              </a:lnSpc>
              <a:spcAft>
                <a:spcPts val="600"/>
              </a:spcAft>
            </a:pPr>
            <a:r>
              <a:rPr lang="en-US" sz="1746" kern="1200" dirty="0">
                <a:solidFill>
                  <a:srgbClr val="FFFFFF"/>
                </a:solidFill>
                <a:latin typeface="Arial Nova" panose="020F0502020204030204" pitchFamily="34" charset="0"/>
              </a:rPr>
              <a:t>By leveraging reputable sources and upholding ethical data standards, we have crafted insightful visualizations.</a:t>
            </a:r>
            <a:endParaRPr lang="en-US" dirty="0">
              <a:latin typeface="Arial Nova" panose="020F0502020204030204" pitchFamily="34" charset="0"/>
            </a:endParaRPr>
          </a:p>
        </p:txBody>
      </p:sp>
      <p:pic>
        <p:nvPicPr>
          <p:cNvPr id="4" name="Object 2" descr="preencoded.png">
            <a:extLst>
              <a:ext uri="{FF2B5EF4-FFF2-40B4-BE49-F238E27FC236}">
                <a16:creationId xmlns:a16="http://schemas.microsoft.com/office/drawing/2014/main" id="{363402CC-9540-81AD-6A70-FBFAB238CEBE}"/>
              </a:ext>
            </a:extLst>
          </p:cNvPr>
          <p:cNvPicPr>
            <a:picLocks noChangeAspect="1"/>
          </p:cNvPicPr>
          <p:nvPr/>
        </p:nvPicPr>
        <p:blipFill>
          <a:blip r:embed="rId5"/>
          <a:srcRect l="16351" r="16351"/>
          <a:stretch/>
        </p:blipFill>
        <p:spPr>
          <a:xfrm>
            <a:off x="457200" y="545760"/>
            <a:ext cx="3615008" cy="5758866"/>
          </a:xfrm>
          <a:prstGeom prst="rect">
            <a:avLst/>
          </a:prstGeom>
        </p:spPr>
      </p:pic>
      <p:sp>
        <p:nvSpPr>
          <p:cNvPr id="5" name="Object 3">
            <a:extLst>
              <a:ext uri="{FF2B5EF4-FFF2-40B4-BE49-F238E27FC236}">
                <a16:creationId xmlns:a16="http://schemas.microsoft.com/office/drawing/2014/main" id="{46AA975E-2C30-4BCF-F12C-1AC271AF260E}"/>
              </a:ext>
            </a:extLst>
          </p:cNvPr>
          <p:cNvSpPr/>
          <p:nvPr/>
        </p:nvSpPr>
        <p:spPr>
          <a:xfrm>
            <a:off x="5258502" y="1489644"/>
            <a:ext cx="5143166" cy="509906"/>
          </a:xfrm>
          <a:prstGeom prst="rect">
            <a:avLst/>
          </a:prstGeom>
          <a:noFill/>
        </p:spPr>
        <p:txBody>
          <a:bodyPr wrap="square" lIns="0" tIns="0" rIns="0" bIns="0" rtlCol="0" anchor="t"/>
          <a:lstStyle/>
          <a:p>
            <a:pPr algn="ctr">
              <a:lnSpc>
                <a:spcPts val="4016"/>
              </a:lnSpc>
              <a:buNone/>
            </a:pPr>
            <a:r>
              <a:rPr lang="en-US" sz="3188" dirty="0">
                <a:solidFill>
                  <a:schemeClr val="bg1"/>
                </a:solidFill>
                <a:latin typeface="Arial Nova" panose="020F0502020204030204" pitchFamily="34" charset="0"/>
                <a:ea typeface="Montserrat" pitchFamily="34" charset="-122"/>
                <a:cs typeface="Montserrat" pitchFamily="34" charset="-120"/>
              </a:rPr>
              <a:t>Overview</a:t>
            </a:r>
            <a:endParaRPr lang="en-US" dirty="0">
              <a:solidFill>
                <a:schemeClr val="bg1"/>
              </a:solidFill>
              <a:latin typeface="Arial Nova" panose="020F0502020204030204" pitchFamily="34" charset="0"/>
            </a:endParaRPr>
          </a:p>
        </p:txBody>
      </p:sp>
      <p:pic>
        <p:nvPicPr>
          <p:cNvPr id="9" name="Audio 8">
            <a:hlinkClick r:id="" action="ppaction://media"/>
            <a:extLst>
              <a:ext uri="{FF2B5EF4-FFF2-40B4-BE49-F238E27FC236}">
                <a16:creationId xmlns:a16="http://schemas.microsoft.com/office/drawing/2014/main" id="{ED118F23-0249-9501-9416-1DDA675982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667"/>
    </mc:Choice>
    <mc:Fallback>
      <p:transition spd="slow" advTm="1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lIns="0" tIns="0" rIns="0" bIns="0" rtlCol="0" anchor="t"/>
          <a:lstStyle/>
          <a:p>
            <a:pPr algn="ctr">
              <a:lnSpc>
                <a:spcPts val="4016"/>
              </a:lnSpc>
              <a:buNone/>
            </a:pPr>
            <a:r>
              <a:rPr lang="en-US" sz="3188">
                <a:solidFill>
                  <a:srgbClr val="FFFFFF"/>
                </a:solidFill>
                <a:latin typeface="Arial Nova" panose="020B0504020202020204" pitchFamily="34" charset="0"/>
                <a:ea typeface="Montserrat" pitchFamily="34" charset="-122"/>
                <a:cs typeface="Montserrat" pitchFamily="34" charset="-120"/>
              </a:rPr>
              <a:t>Dataset Information</a:t>
            </a:r>
            <a:endParaRPr lang="en-US" dirty="0">
              <a:latin typeface="Arial Nova" panose="020B0504020202020204" pitchFamily="34" charset="0"/>
            </a:endParaRPr>
          </a:p>
        </p:txBody>
      </p:sp>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4547" y="2382888"/>
            <a:ext cx="1085579" cy="1009398"/>
          </a:xfrm>
          <a:prstGeom prst="rect">
            <a:avLst/>
          </a:prstGeom>
        </p:spPr>
      </p:pic>
      <p:sp>
        <p:nvSpPr>
          <p:cNvPr id="4" name="Object 3"/>
          <p:cNvSpPr/>
          <p:nvPr/>
        </p:nvSpPr>
        <p:spPr>
          <a:xfrm>
            <a:off x="608495" y="3702156"/>
            <a:ext cx="3163414" cy="230328"/>
          </a:xfrm>
          <a:prstGeom prst="rect">
            <a:avLst/>
          </a:prstGeom>
          <a:noFill/>
        </p:spPr>
        <p:txBody>
          <a:bodyPr wrap="square" lIns="0" tIns="0" rIns="0" bIns="0" rtlCol="0" anchor="t"/>
          <a:lstStyle/>
          <a:p>
            <a:pPr algn="ctr">
              <a:lnSpc>
                <a:spcPts val="1814"/>
              </a:lnSpc>
              <a:buNone/>
            </a:pPr>
            <a:r>
              <a:rPr lang="en-US" sz="1440">
                <a:solidFill>
                  <a:srgbClr val="FFFFFF"/>
                </a:solidFill>
                <a:latin typeface="Arial Nova" panose="020B0504020202020204" pitchFamily="34" charset="0"/>
                <a:ea typeface="Montserrat" pitchFamily="34" charset="-122"/>
                <a:cs typeface="Montserrat" pitchFamily="34" charset="-120"/>
              </a:rPr>
              <a:t>Aviation Safety Network</a:t>
            </a:r>
            <a:endParaRPr lang="en-US" dirty="0">
              <a:latin typeface="Arial Nova" panose="020B0504020202020204" pitchFamily="34" charset="0"/>
            </a:endParaRPr>
          </a:p>
        </p:txBody>
      </p:sp>
      <p:sp>
        <p:nvSpPr>
          <p:cNvPr id="5" name="Object 4"/>
          <p:cNvSpPr/>
          <p:nvPr/>
        </p:nvSpPr>
        <p:spPr>
          <a:xfrm>
            <a:off x="608495" y="4018337"/>
            <a:ext cx="3163414" cy="426435"/>
          </a:xfrm>
          <a:prstGeom prst="rect">
            <a:avLst/>
          </a:prstGeom>
          <a:noFill/>
        </p:spPr>
        <p:txBody>
          <a:bodyPr wrap="square" lIns="0" tIns="0" rIns="0" bIns="0" rtlCol="0" anchor="t"/>
          <a:lstStyle/>
          <a:p>
            <a:pPr algn="ctr">
              <a:lnSpc>
                <a:spcPts val="1680"/>
              </a:lnSpc>
              <a:spcBef>
                <a:spcPts val="663"/>
              </a:spcBef>
              <a:buNone/>
            </a:pPr>
            <a:r>
              <a:rPr lang="en-US" sz="1200" dirty="0">
                <a:solidFill>
                  <a:srgbClr val="FFFFFF">
                    <a:alpha val="90000"/>
                  </a:srgbClr>
                </a:solidFill>
                <a:latin typeface="Arial Nova" panose="020B0504020202020204" pitchFamily="34" charset="0"/>
                <a:ea typeface="Montserrat" pitchFamily="34" charset="-122"/>
                <a:cs typeface="Montserrat" pitchFamily="34" charset="-120"/>
              </a:rPr>
              <a:t>Contains data for 56 airlines including accidents, incidents and fatalities</a:t>
            </a:r>
            <a:endParaRPr lang="en-US" dirty="0">
              <a:latin typeface="Arial Nova" panose="020B0504020202020204" pitchFamily="34" charset="0"/>
            </a:endParaRPr>
          </a:p>
        </p:txBody>
      </p:sp>
      <p:pic>
        <p:nvPicPr>
          <p:cNvPr id="6" name="Object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3893" y="2405201"/>
            <a:ext cx="780855" cy="990352"/>
          </a:xfrm>
          <a:prstGeom prst="rect">
            <a:avLst/>
          </a:prstGeom>
        </p:spPr>
      </p:pic>
      <p:sp>
        <p:nvSpPr>
          <p:cNvPr id="7" name="Object 6"/>
          <p:cNvSpPr/>
          <p:nvPr/>
        </p:nvSpPr>
        <p:spPr>
          <a:xfrm>
            <a:off x="4439445" y="3702156"/>
            <a:ext cx="3310062" cy="230328"/>
          </a:xfrm>
          <a:prstGeom prst="rect">
            <a:avLst/>
          </a:prstGeom>
          <a:noFill/>
        </p:spPr>
        <p:txBody>
          <a:bodyPr wrap="square" lIns="0" tIns="0" rIns="0" bIns="0" rtlCol="0" anchor="t"/>
          <a:lstStyle/>
          <a:p>
            <a:pPr algn="ctr">
              <a:lnSpc>
                <a:spcPts val="1814"/>
              </a:lnSpc>
              <a:buNone/>
            </a:pPr>
            <a:r>
              <a:rPr lang="en-US" sz="1440">
                <a:solidFill>
                  <a:srgbClr val="FFFFFF"/>
                </a:solidFill>
                <a:latin typeface="Arial Nova" panose="020B0504020202020204" pitchFamily="34" charset="0"/>
                <a:ea typeface="Montserrat" pitchFamily="34" charset="-122"/>
                <a:cs typeface="Montserrat" pitchFamily="34" charset="-120"/>
              </a:rPr>
              <a:t>Airlines.org</a:t>
            </a:r>
            <a:endParaRPr lang="en-US" dirty="0">
              <a:latin typeface="Arial Nova" panose="020B0504020202020204" pitchFamily="34" charset="0"/>
            </a:endParaRPr>
          </a:p>
        </p:txBody>
      </p:sp>
      <p:sp>
        <p:nvSpPr>
          <p:cNvPr id="8" name="Object 7"/>
          <p:cNvSpPr/>
          <p:nvPr/>
        </p:nvSpPr>
        <p:spPr>
          <a:xfrm>
            <a:off x="4439445" y="4018337"/>
            <a:ext cx="3310062" cy="426435"/>
          </a:xfrm>
          <a:prstGeom prst="rect">
            <a:avLst/>
          </a:prstGeom>
          <a:noFill/>
        </p:spPr>
        <p:txBody>
          <a:bodyPr wrap="square" lIns="0" tIns="0" rIns="0" bIns="0" rtlCol="0" anchor="t"/>
          <a:lstStyle/>
          <a:p>
            <a:pPr algn="ctr">
              <a:lnSpc>
                <a:spcPts val="1680"/>
              </a:lnSpc>
              <a:spcBef>
                <a:spcPts val="663"/>
              </a:spcBef>
              <a:buNone/>
            </a:pPr>
            <a:r>
              <a:rPr lang="en-US" sz="1200">
                <a:solidFill>
                  <a:srgbClr val="FFFFFF">
                    <a:alpha val="90000"/>
                  </a:srgbClr>
                </a:solidFill>
                <a:latin typeface="Arial Nova" panose="020B0504020202020204" pitchFamily="34" charset="0"/>
                <a:ea typeface="Montserrat" pitchFamily="34" charset="-122"/>
                <a:cs typeface="Montserrat" pitchFamily="34" charset="-120"/>
              </a:rPr>
              <a:t>Provided data on sales, geographic and economic impact</a:t>
            </a:r>
            <a:endParaRPr lang="en-US" dirty="0">
              <a:latin typeface="Arial Nova" panose="020B0504020202020204" pitchFamily="34" charset="0"/>
            </a:endParaRPr>
          </a:p>
        </p:txBody>
      </p:sp>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3536" y="2472161"/>
            <a:ext cx="866558" cy="866558"/>
          </a:xfrm>
          <a:prstGeom prst="rect">
            <a:avLst/>
          </a:prstGeom>
        </p:spPr>
      </p:pic>
      <p:sp>
        <p:nvSpPr>
          <p:cNvPr id="10" name="Object 9"/>
          <p:cNvSpPr/>
          <p:nvPr/>
        </p:nvSpPr>
        <p:spPr>
          <a:xfrm>
            <a:off x="8223257" y="3702156"/>
            <a:ext cx="3550985" cy="230328"/>
          </a:xfrm>
          <a:prstGeom prst="rect">
            <a:avLst/>
          </a:prstGeom>
          <a:noFill/>
        </p:spPr>
        <p:txBody>
          <a:bodyPr wrap="square" lIns="0" tIns="0" rIns="0" bIns="0" rtlCol="0" anchor="t"/>
          <a:lstStyle/>
          <a:p>
            <a:pPr algn="ctr">
              <a:lnSpc>
                <a:spcPts val="1814"/>
              </a:lnSpc>
              <a:buNone/>
            </a:pPr>
            <a:r>
              <a:rPr lang="en-US" sz="1440">
                <a:solidFill>
                  <a:srgbClr val="FFFFFF"/>
                </a:solidFill>
                <a:latin typeface="Arial Nova" panose="020B0504020202020204" pitchFamily="34" charset="0"/>
                <a:ea typeface="Montserrat" pitchFamily="34" charset="-122"/>
                <a:cs typeface="Montserrat" pitchFamily="34" charset="-120"/>
              </a:rPr>
              <a:t>Accidents and Fatalities Dataset</a:t>
            </a:r>
            <a:endParaRPr lang="en-US" dirty="0">
              <a:latin typeface="Arial Nova" panose="020B0504020202020204" pitchFamily="34" charset="0"/>
            </a:endParaRPr>
          </a:p>
        </p:txBody>
      </p:sp>
      <p:sp>
        <p:nvSpPr>
          <p:cNvPr id="11" name="Object 10"/>
          <p:cNvSpPr/>
          <p:nvPr/>
        </p:nvSpPr>
        <p:spPr>
          <a:xfrm>
            <a:off x="8223257" y="4018337"/>
            <a:ext cx="3550985" cy="426435"/>
          </a:xfrm>
          <a:prstGeom prst="rect">
            <a:avLst/>
          </a:prstGeom>
          <a:noFill/>
        </p:spPr>
        <p:txBody>
          <a:bodyPr wrap="square" lIns="0" tIns="0" rIns="0" bIns="0" rtlCol="0" anchor="t"/>
          <a:lstStyle/>
          <a:p>
            <a:pPr algn="ctr">
              <a:lnSpc>
                <a:spcPts val="1680"/>
              </a:lnSpc>
              <a:spcBef>
                <a:spcPts val="663"/>
              </a:spcBef>
              <a:buNone/>
            </a:pPr>
            <a:r>
              <a:rPr lang="en-US" sz="1200">
                <a:solidFill>
                  <a:srgbClr val="FFFFFF">
                    <a:alpha val="90000"/>
                  </a:srgbClr>
                </a:solidFill>
                <a:latin typeface="Arial Nova" panose="020B0504020202020204" pitchFamily="34" charset="0"/>
                <a:ea typeface="Montserrat" pitchFamily="34" charset="-122"/>
                <a:cs typeface="Montserrat" pitchFamily="34" charset="-120"/>
              </a:rPr>
              <a:t>Extracted year-wise data on accidents and fatalities</a:t>
            </a:r>
            <a:endParaRPr lang="en-US" dirty="0">
              <a:latin typeface="Arial Nova" panose="020B0504020202020204" pitchFamily="34" charset="0"/>
            </a:endParaRPr>
          </a:p>
        </p:txBody>
      </p:sp>
      <p:sp>
        <p:nvSpPr>
          <p:cNvPr id="12" name="Object 11"/>
          <p:cNvSpPr/>
          <p:nvPr/>
        </p:nvSpPr>
        <p:spPr>
          <a:xfrm>
            <a:off x="0" y="5637390"/>
            <a:ext cx="12188952" cy="1218895"/>
          </a:xfrm>
          <a:prstGeom prst="rect">
            <a:avLst/>
          </a:prstGeom>
          <a:solidFill>
            <a:srgbClr val="E66922"/>
          </a:solidFill>
        </p:spPr>
        <p:txBody>
          <a:bodyPr/>
          <a:lstStyle/>
          <a:p>
            <a:endParaRPr lang="en-US">
              <a:latin typeface="Arial Nova" panose="020B0504020202020204" pitchFamily="34" charset="0"/>
            </a:endParaRPr>
          </a:p>
        </p:txBody>
      </p:sp>
      <p:sp>
        <p:nvSpPr>
          <p:cNvPr id="13" name="Object 12"/>
          <p:cNvSpPr/>
          <p:nvPr/>
        </p:nvSpPr>
        <p:spPr>
          <a:xfrm>
            <a:off x="2314190" y="5954315"/>
            <a:ext cx="7560572"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Arial Nova" panose="020B0504020202020204" pitchFamily="34" charset="0"/>
                <a:ea typeface="Montserrat" pitchFamily="34" charset="-122"/>
                <a:cs typeface="Montserrat" pitchFamily="34" charset="-120"/>
              </a:rPr>
              <a:t>The visualizations leverage diverse datasets from reputable sources to present a comprehensive view of aviation data.</a:t>
            </a:r>
            <a:endParaRPr lang="en-US" dirty="0">
              <a:latin typeface="Arial Nova" panose="020B0504020202020204" pitchFamily="34" charset="0"/>
            </a:endParaRPr>
          </a:p>
        </p:txBody>
      </p:sp>
      <p:pic>
        <p:nvPicPr>
          <p:cNvPr id="16" name="Audio 15">
            <a:hlinkClick r:id="" action="ppaction://media"/>
            <a:extLst>
              <a:ext uri="{FF2B5EF4-FFF2-40B4-BE49-F238E27FC236}">
                <a16:creationId xmlns:a16="http://schemas.microsoft.com/office/drawing/2014/main" id="{C57EFACE-7468-3E06-F884-34332A53918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4336558"/>
      </p:ext>
    </p:extLst>
  </p:cSld>
  <p:clrMapOvr>
    <a:masterClrMapping/>
  </p:clrMapOvr>
  <mc:AlternateContent xmlns:mc="http://schemas.openxmlformats.org/markup-compatibility/2006">
    <mc:Choice xmlns:p14="http://schemas.microsoft.com/office/powerpoint/2010/main" Requires="p14">
      <p:transition spd="slow" p14:dur="2000" advTm="9159"/>
    </mc:Choice>
    <mc:Fallback>
      <p:transition spd="slow" advTm="9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Object 11"/>
          <p:cNvSpPr/>
          <p:nvPr/>
        </p:nvSpPr>
        <p:spPr>
          <a:xfrm>
            <a:off x="0" y="5637390"/>
            <a:ext cx="12188952" cy="1218895"/>
          </a:xfrm>
          <a:prstGeom prst="rect">
            <a:avLst/>
          </a:prstGeom>
          <a:solidFill>
            <a:srgbClr val="E66922"/>
          </a:solidFill>
        </p:spPr>
        <p:txBody>
          <a:bodyPr/>
          <a:lstStyle/>
          <a:p>
            <a:endParaRPr lang="en-US" dirty="0"/>
          </a:p>
        </p:txBody>
      </p:sp>
      <p:sp>
        <p:nvSpPr>
          <p:cNvPr id="60" name="Object 1">
            <a:extLst>
              <a:ext uri="{FF2B5EF4-FFF2-40B4-BE49-F238E27FC236}">
                <a16:creationId xmlns:a16="http://schemas.microsoft.com/office/drawing/2014/main" id="{0F257B10-6E3D-8ACA-C28F-24F7334F6E20}"/>
              </a:ext>
            </a:extLst>
          </p:cNvPr>
          <p:cNvSpPr/>
          <p:nvPr/>
        </p:nvSpPr>
        <p:spPr>
          <a:xfrm>
            <a:off x="1537484" y="171393"/>
            <a:ext cx="8710683" cy="321397"/>
          </a:xfrm>
          <a:prstGeom prst="rect">
            <a:avLst/>
          </a:prstGeom>
          <a:noFill/>
        </p:spPr>
        <p:txBody>
          <a:bodyPr wrap="square" lIns="0" tIns="0" rIns="0" bIns="0" rtlCol="0" anchor="t"/>
          <a:lstStyle/>
          <a:p>
            <a:pPr algn="ctr">
              <a:lnSpc>
                <a:spcPts val="4016"/>
              </a:lnSpc>
              <a:buNone/>
            </a:pPr>
            <a:r>
              <a:rPr lang="en-US" sz="3000" dirty="0">
                <a:solidFill>
                  <a:srgbClr val="FFFFFF"/>
                </a:solidFill>
                <a:latin typeface="Arial Nova" panose="020B0504020202020204" pitchFamily="34" charset="0"/>
                <a:ea typeface="Montserrat" pitchFamily="34" charset="-122"/>
                <a:cs typeface="Montserrat" pitchFamily="34" charset="-120"/>
              </a:rPr>
              <a:t>Yearly Aviation Deaths and Plane Crashes</a:t>
            </a:r>
            <a:endParaRPr lang="en-US" sz="3000" dirty="0">
              <a:latin typeface="Arial Nova" panose="020B0504020202020204" pitchFamily="34" charset="0"/>
            </a:endParaRPr>
          </a:p>
        </p:txBody>
      </p:sp>
      <p:pic>
        <p:nvPicPr>
          <p:cNvPr id="61" name="Object 2" descr="preencoded.png">
            <a:extLst>
              <a:ext uri="{FF2B5EF4-FFF2-40B4-BE49-F238E27FC236}">
                <a16:creationId xmlns:a16="http://schemas.microsoft.com/office/drawing/2014/main" id="{079BBEE4-1F6A-C2DA-3F54-382FAE5AD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84" y="2430956"/>
            <a:ext cx="4862464" cy="18007"/>
          </a:xfrm>
          <a:prstGeom prst="rect">
            <a:avLst/>
          </a:prstGeom>
        </p:spPr>
      </p:pic>
      <p:pic>
        <p:nvPicPr>
          <p:cNvPr id="62" name="Object 3" descr="preencoded.png">
            <a:extLst>
              <a:ext uri="{FF2B5EF4-FFF2-40B4-BE49-F238E27FC236}">
                <a16:creationId xmlns:a16="http://schemas.microsoft.com/office/drawing/2014/main" id="{CBBE648B-70D6-D30B-9A4F-D250FC40DD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886" y="1713698"/>
            <a:ext cx="3790" cy="726261"/>
          </a:xfrm>
          <a:prstGeom prst="rect">
            <a:avLst/>
          </a:prstGeom>
        </p:spPr>
      </p:pic>
      <p:pic>
        <p:nvPicPr>
          <p:cNvPr id="63" name="Object 4" descr="preencoded.png">
            <a:extLst>
              <a:ext uri="{FF2B5EF4-FFF2-40B4-BE49-F238E27FC236}">
                <a16:creationId xmlns:a16="http://schemas.microsoft.com/office/drawing/2014/main" id="{F0BB206A-C7CD-8FB0-06C6-8711BCF4DB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6148" y="2400945"/>
            <a:ext cx="45479" cy="72026"/>
          </a:xfrm>
          <a:prstGeom prst="rect">
            <a:avLst/>
          </a:prstGeom>
        </p:spPr>
      </p:pic>
      <p:pic>
        <p:nvPicPr>
          <p:cNvPr id="64" name="Object 5" descr="preencoded.png">
            <a:extLst>
              <a:ext uri="{FF2B5EF4-FFF2-40B4-BE49-F238E27FC236}">
                <a16:creationId xmlns:a16="http://schemas.microsoft.com/office/drawing/2014/main" id="{8B9F0E62-F2A1-25A1-4E7D-8E3272CBA178}"/>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393362" y="2436958"/>
            <a:ext cx="3790" cy="726261"/>
          </a:xfrm>
          <a:prstGeom prst="rect">
            <a:avLst/>
          </a:prstGeom>
        </p:spPr>
      </p:pic>
      <p:pic>
        <p:nvPicPr>
          <p:cNvPr id="65" name="Object 6" descr="preencoded.png">
            <a:extLst>
              <a:ext uri="{FF2B5EF4-FFF2-40B4-BE49-F238E27FC236}">
                <a16:creationId xmlns:a16="http://schemas.microsoft.com/office/drawing/2014/main" id="{D66CE563-AD88-14CA-FA57-4A9D655160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70624" y="2400945"/>
            <a:ext cx="45479" cy="72026"/>
          </a:xfrm>
          <a:prstGeom prst="rect">
            <a:avLst/>
          </a:prstGeom>
        </p:spPr>
      </p:pic>
      <p:pic>
        <p:nvPicPr>
          <p:cNvPr id="66" name="Object 7" descr="preencoded.png">
            <a:extLst>
              <a:ext uri="{FF2B5EF4-FFF2-40B4-BE49-F238E27FC236}">
                <a16:creationId xmlns:a16="http://schemas.microsoft.com/office/drawing/2014/main" id="{71FDFDAB-B850-A680-2BA5-AD0DBB84474D}"/>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2037876" y="1713698"/>
            <a:ext cx="3790" cy="726261"/>
          </a:xfrm>
          <a:prstGeom prst="rect">
            <a:avLst/>
          </a:prstGeom>
        </p:spPr>
      </p:pic>
      <p:pic>
        <p:nvPicPr>
          <p:cNvPr id="67" name="Object 8" descr="preencoded.png">
            <a:extLst>
              <a:ext uri="{FF2B5EF4-FFF2-40B4-BE49-F238E27FC236}">
                <a16:creationId xmlns:a16="http://schemas.microsoft.com/office/drawing/2014/main" id="{2628265C-0796-2FED-24BE-EBCBB787D8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5136" y="2400945"/>
            <a:ext cx="49269" cy="72026"/>
          </a:xfrm>
          <a:prstGeom prst="rect">
            <a:avLst/>
          </a:prstGeom>
        </p:spPr>
      </p:pic>
      <p:pic>
        <p:nvPicPr>
          <p:cNvPr id="68" name="Object 9" descr="preencoded.png">
            <a:extLst>
              <a:ext uri="{FF2B5EF4-FFF2-40B4-BE49-F238E27FC236}">
                <a16:creationId xmlns:a16="http://schemas.microsoft.com/office/drawing/2014/main" id="{204679B4-483F-F3BF-99B9-E78F839C40AC}"/>
              </a:ext>
            </a:extLst>
          </p:cNvPr>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2682390" y="2436958"/>
            <a:ext cx="3790" cy="726261"/>
          </a:xfrm>
          <a:prstGeom prst="rect">
            <a:avLst/>
          </a:prstGeom>
        </p:spPr>
      </p:pic>
      <p:pic>
        <p:nvPicPr>
          <p:cNvPr id="69" name="Object 10" descr="preencoded.png">
            <a:extLst>
              <a:ext uri="{FF2B5EF4-FFF2-40B4-BE49-F238E27FC236}">
                <a16:creationId xmlns:a16="http://schemas.microsoft.com/office/drawing/2014/main" id="{EB02CA3E-6492-DCB2-00AC-3418F74DC2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59651" y="2400945"/>
            <a:ext cx="45479" cy="72026"/>
          </a:xfrm>
          <a:prstGeom prst="rect">
            <a:avLst/>
          </a:prstGeom>
        </p:spPr>
      </p:pic>
      <p:pic>
        <p:nvPicPr>
          <p:cNvPr id="70" name="Object 11" descr="preencoded.png">
            <a:extLst>
              <a:ext uri="{FF2B5EF4-FFF2-40B4-BE49-F238E27FC236}">
                <a16:creationId xmlns:a16="http://schemas.microsoft.com/office/drawing/2014/main" id="{8039855D-1EAD-DE92-E689-67E78970406D}"/>
              </a:ext>
            </a:extLst>
          </p:cNvPr>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3326903" y="1713698"/>
            <a:ext cx="3790" cy="726261"/>
          </a:xfrm>
          <a:prstGeom prst="rect">
            <a:avLst/>
          </a:prstGeom>
        </p:spPr>
      </p:pic>
      <p:pic>
        <p:nvPicPr>
          <p:cNvPr id="71" name="Object 12" descr="preencoded.png">
            <a:extLst>
              <a:ext uri="{FF2B5EF4-FFF2-40B4-BE49-F238E27FC236}">
                <a16:creationId xmlns:a16="http://schemas.microsoft.com/office/drawing/2014/main" id="{EB87B65B-1619-6FD7-BF85-CD461B6CF5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04163" y="2400945"/>
            <a:ext cx="49269" cy="72026"/>
          </a:xfrm>
          <a:prstGeom prst="rect">
            <a:avLst/>
          </a:prstGeom>
        </p:spPr>
      </p:pic>
      <p:pic>
        <p:nvPicPr>
          <p:cNvPr id="72" name="Object 13" descr="preencoded.png">
            <a:extLst>
              <a:ext uri="{FF2B5EF4-FFF2-40B4-BE49-F238E27FC236}">
                <a16:creationId xmlns:a16="http://schemas.microsoft.com/office/drawing/2014/main" id="{31EEF03C-EDCE-6447-D902-984127BF12D7}"/>
              </a:ext>
            </a:extLst>
          </p:cNvPr>
          <p:cNvPicPr>
            <a:picLocks noChangeAspect="1"/>
          </p:cNvPicPr>
          <p:nvPr/>
        </p:nvPicPr>
        <p:blipFill>
          <a:blip r:embed="rId7">
            <a:extLst>
              <a:ext uri="{96DAC541-7B7A-43D3-8B79-37D633B846F1}">
                <asvg:svgBlip xmlns:asvg="http://schemas.microsoft.com/office/drawing/2016/SVG/main" r:embed="rId23"/>
              </a:ext>
            </a:extLst>
          </a:blip>
          <a:stretch>
            <a:fillRect/>
          </a:stretch>
        </p:blipFill>
        <p:spPr>
          <a:xfrm>
            <a:off x="3971378" y="2436958"/>
            <a:ext cx="3790" cy="726261"/>
          </a:xfrm>
          <a:prstGeom prst="rect">
            <a:avLst/>
          </a:prstGeom>
        </p:spPr>
      </p:pic>
      <p:pic>
        <p:nvPicPr>
          <p:cNvPr id="73" name="Object 14" descr="preencoded.png">
            <a:extLst>
              <a:ext uri="{FF2B5EF4-FFF2-40B4-BE49-F238E27FC236}">
                <a16:creationId xmlns:a16="http://schemas.microsoft.com/office/drawing/2014/main" id="{0AF4D86C-0989-9012-2758-4F5343966B1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48638" y="2400945"/>
            <a:ext cx="49269" cy="72026"/>
          </a:xfrm>
          <a:prstGeom prst="rect">
            <a:avLst/>
          </a:prstGeom>
        </p:spPr>
      </p:pic>
      <p:sp>
        <p:nvSpPr>
          <p:cNvPr id="74" name="Object 15">
            <a:extLst>
              <a:ext uri="{FF2B5EF4-FFF2-40B4-BE49-F238E27FC236}">
                <a16:creationId xmlns:a16="http://schemas.microsoft.com/office/drawing/2014/main" id="{43562011-DE2D-B1F9-9381-F7BDAAE3B068}"/>
              </a:ext>
            </a:extLst>
          </p:cNvPr>
          <p:cNvSpPr/>
          <p:nvPr/>
        </p:nvSpPr>
        <p:spPr>
          <a:xfrm>
            <a:off x="722307" y="1629667"/>
            <a:ext cx="53059" cy="84030"/>
          </a:xfrm>
          <a:prstGeom prst="ellipse">
            <a:avLst/>
          </a:prstGeom>
          <a:solidFill>
            <a:srgbClr val="62A8BB"/>
          </a:solidFill>
        </p:spPr>
        <p:txBody>
          <a:bodyPr/>
          <a:lstStyle/>
          <a:p>
            <a:endParaRPr lang="en-US" sz="800">
              <a:latin typeface="Arial Nova" panose="020B0504020202020204" pitchFamily="34" charset="0"/>
            </a:endParaRPr>
          </a:p>
        </p:txBody>
      </p:sp>
      <p:sp>
        <p:nvSpPr>
          <p:cNvPr id="75" name="Object 16">
            <a:extLst>
              <a:ext uri="{FF2B5EF4-FFF2-40B4-BE49-F238E27FC236}">
                <a16:creationId xmlns:a16="http://schemas.microsoft.com/office/drawing/2014/main" id="{B3222761-2A05-4D20-3B5F-45831F1B6BDF}"/>
              </a:ext>
            </a:extLst>
          </p:cNvPr>
          <p:cNvSpPr/>
          <p:nvPr/>
        </p:nvSpPr>
        <p:spPr>
          <a:xfrm>
            <a:off x="813305" y="1599087"/>
            <a:ext cx="724179" cy="199290"/>
          </a:xfrm>
          <a:prstGeom prst="rect">
            <a:avLst/>
          </a:prstGeom>
          <a:noFill/>
        </p:spPr>
        <p:txBody>
          <a:bodyPr wrap="square" lIns="0" tIns="0" rIns="0" bIns="0" rtlCol="0" anchor="t"/>
          <a:lstStyle/>
          <a:p>
            <a:pPr algn="l">
              <a:lnSpc>
                <a:spcPts val="1814"/>
              </a:lnSpc>
              <a:buNone/>
            </a:pPr>
            <a:r>
              <a:rPr lang="en-US" sz="800" dirty="0">
                <a:solidFill>
                  <a:srgbClr val="FFFFFF"/>
                </a:solidFill>
                <a:latin typeface="Arial Nova" panose="020B0504020202020204" pitchFamily="34" charset="0"/>
                <a:ea typeface="Montserrat" pitchFamily="34" charset="-122"/>
                <a:cs typeface="Montserrat" pitchFamily="34" charset="-120"/>
              </a:rPr>
              <a:t>1985 - 1999</a:t>
            </a:r>
            <a:endParaRPr lang="en-US" sz="800" dirty="0">
              <a:latin typeface="Arial Nova" panose="020B0504020202020204" pitchFamily="34" charset="0"/>
            </a:endParaRPr>
          </a:p>
        </p:txBody>
      </p:sp>
      <p:sp>
        <p:nvSpPr>
          <p:cNvPr id="76" name="Object 17">
            <a:extLst>
              <a:ext uri="{FF2B5EF4-FFF2-40B4-BE49-F238E27FC236}">
                <a16:creationId xmlns:a16="http://schemas.microsoft.com/office/drawing/2014/main" id="{1CD85F4C-B0C2-B6EC-EF4E-B17A2B9CB50E}"/>
              </a:ext>
            </a:extLst>
          </p:cNvPr>
          <p:cNvSpPr/>
          <p:nvPr/>
        </p:nvSpPr>
        <p:spPr>
          <a:xfrm>
            <a:off x="801904" y="1906416"/>
            <a:ext cx="902327" cy="413499"/>
          </a:xfrm>
          <a:prstGeom prst="rect">
            <a:avLst/>
          </a:prstGeom>
          <a:noFill/>
        </p:spPr>
        <p:txBody>
          <a:bodyPr wrap="square" lIns="0" tIns="0" rIns="0" bIns="0" rtlCol="0" anchor="t"/>
          <a:lstStyle/>
          <a:p>
            <a:pPr algn="l">
              <a:spcBef>
                <a:spcPts val="663"/>
              </a:spcBef>
              <a:buNone/>
            </a:pPr>
            <a:r>
              <a:rPr lang="en-US" sz="800" dirty="0">
                <a:solidFill>
                  <a:srgbClr val="FFFFFF">
                    <a:alpha val="90000"/>
                  </a:srgbClr>
                </a:solidFill>
                <a:latin typeface="Arial Nova" panose="020B0504020202020204" pitchFamily="34" charset="0"/>
                <a:ea typeface="Montserrat" pitchFamily="34" charset="-122"/>
                <a:cs typeface="Montserrat" pitchFamily="34" charset="-120"/>
              </a:rPr>
              <a:t>Avianca had major accidents</a:t>
            </a:r>
            <a:endParaRPr lang="en-US" sz="800" dirty="0">
              <a:latin typeface="Arial Nova" panose="020B0504020202020204" pitchFamily="34" charset="0"/>
            </a:endParaRPr>
          </a:p>
        </p:txBody>
      </p:sp>
      <p:sp>
        <p:nvSpPr>
          <p:cNvPr id="77" name="Object 18">
            <a:extLst>
              <a:ext uri="{FF2B5EF4-FFF2-40B4-BE49-F238E27FC236}">
                <a16:creationId xmlns:a16="http://schemas.microsoft.com/office/drawing/2014/main" id="{29A04B43-2B87-7252-17F8-2FE85209D5FA}"/>
              </a:ext>
            </a:extLst>
          </p:cNvPr>
          <p:cNvSpPr/>
          <p:nvPr/>
        </p:nvSpPr>
        <p:spPr>
          <a:xfrm>
            <a:off x="1366831" y="3160218"/>
            <a:ext cx="53059" cy="84030"/>
          </a:xfrm>
          <a:prstGeom prst="ellipse">
            <a:avLst/>
          </a:prstGeom>
          <a:solidFill>
            <a:srgbClr val="F0B356"/>
          </a:solidFill>
        </p:spPr>
        <p:txBody>
          <a:bodyPr/>
          <a:lstStyle/>
          <a:p>
            <a:endParaRPr lang="en-US" sz="800">
              <a:latin typeface="Arial Nova" panose="020B0504020202020204" pitchFamily="34" charset="0"/>
            </a:endParaRPr>
          </a:p>
        </p:txBody>
      </p:sp>
      <p:sp>
        <p:nvSpPr>
          <p:cNvPr id="78" name="Object 19">
            <a:extLst>
              <a:ext uri="{FF2B5EF4-FFF2-40B4-BE49-F238E27FC236}">
                <a16:creationId xmlns:a16="http://schemas.microsoft.com/office/drawing/2014/main" id="{C3E0A95A-44C6-BB3D-089C-E9DF27985EE8}"/>
              </a:ext>
            </a:extLst>
          </p:cNvPr>
          <p:cNvSpPr/>
          <p:nvPr/>
        </p:nvSpPr>
        <p:spPr>
          <a:xfrm>
            <a:off x="1457807" y="3129638"/>
            <a:ext cx="727296" cy="223298"/>
          </a:xfrm>
          <a:prstGeom prst="rect">
            <a:avLst/>
          </a:prstGeom>
          <a:noFill/>
        </p:spPr>
        <p:txBody>
          <a:bodyPr wrap="square" lIns="0" tIns="0" rIns="0" bIns="0" rtlCol="0" anchor="t"/>
          <a:lstStyle/>
          <a:p>
            <a:pPr algn="l">
              <a:lnSpc>
                <a:spcPts val="1814"/>
              </a:lnSpc>
              <a:buNone/>
            </a:pPr>
            <a:r>
              <a:rPr lang="en-US" sz="800" dirty="0">
                <a:solidFill>
                  <a:srgbClr val="FFFFFF"/>
                </a:solidFill>
                <a:latin typeface="Arial Nova" panose="020B0504020202020204" pitchFamily="34" charset="0"/>
                <a:ea typeface="Montserrat" pitchFamily="34" charset="-122"/>
                <a:cs typeface="Montserrat" pitchFamily="34" charset="-120"/>
              </a:rPr>
              <a:t>2000 - 2014</a:t>
            </a:r>
            <a:endParaRPr lang="en-US" sz="800" dirty="0">
              <a:latin typeface="Arial Nova" panose="020B0504020202020204" pitchFamily="34" charset="0"/>
            </a:endParaRPr>
          </a:p>
        </p:txBody>
      </p:sp>
      <p:sp>
        <p:nvSpPr>
          <p:cNvPr id="79" name="Object 20">
            <a:extLst>
              <a:ext uri="{FF2B5EF4-FFF2-40B4-BE49-F238E27FC236}">
                <a16:creationId xmlns:a16="http://schemas.microsoft.com/office/drawing/2014/main" id="{6998F968-2B91-FAD1-AAB9-4ABDE3F5F957}"/>
              </a:ext>
            </a:extLst>
          </p:cNvPr>
          <p:cNvSpPr/>
          <p:nvPr/>
        </p:nvSpPr>
        <p:spPr>
          <a:xfrm>
            <a:off x="1457807" y="3328928"/>
            <a:ext cx="727296" cy="319528"/>
          </a:xfrm>
          <a:prstGeom prst="rect">
            <a:avLst/>
          </a:prstGeom>
          <a:noFill/>
        </p:spPr>
        <p:txBody>
          <a:bodyPr wrap="square" lIns="0" tIns="0" rIns="0" bIns="0" rtlCol="0" anchor="t"/>
          <a:lstStyle/>
          <a:p>
            <a:pPr algn="l">
              <a:spcBef>
                <a:spcPts val="663"/>
              </a:spcBef>
              <a:buNone/>
            </a:pPr>
            <a:r>
              <a:rPr lang="en-US" sz="800" dirty="0">
                <a:solidFill>
                  <a:srgbClr val="FFFFFF">
                    <a:alpha val="90000"/>
                  </a:srgbClr>
                </a:solidFill>
                <a:latin typeface="Arial Nova" panose="020B0504020202020204" pitchFamily="34" charset="0"/>
                <a:ea typeface="Montserrat" pitchFamily="34" charset="-122"/>
                <a:cs typeface="Montserrat" pitchFamily="34" charset="-120"/>
              </a:rPr>
              <a:t>Avianca safety improved</a:t>
            </a:r>
            <a:endParaRPr lang="en-US" sz="800" dirty="0">
              <a:latin typeface="Arial Nova" panose="020B0504020202020204" pitchFamily="34" charset="0"/>
            </a:endParaRPr>
          </a:p>
        </p:txBody>
      </p:sp>
      <p:sp>
        <p:nvSpPr>
          <p:cNvPr id="80" name="Object 21">
            <a:extLst>
              <a:ext uri="{FF2B5EF4-FFF2-40B4-BE49-F238E27FC236}">
                <a16:creationId xmlns:a16="http://schemas.microsoft.com/office/drawing/2014/main" id="{1B02088D-EE39-7F65-2EA4-7D0B6C8431DC}"/>
              </a:ext>
            </a:extLst>
          </p:cNvPr>
          <p:cNvSpPr/>
          <p:nvPr/>
        </p:nvSpPr>
        <p:spPr>
          <a:xfrm>
            <a:off x="2011295" y="1629667"/>
            <a:ext cx="53058" cy="84030"/>
          </a:xfrm>
          <a:prstGeom prst="ellipse">
            <a:avLst/>
          </a:prstGeom>
          <a:solidFill>
            <a:srgbClr val="E66922"/>
          </a:solidFill>
        </p:spPr>
        <p:txBody>
          <a:bodyPr/>
          <a:lstStyle/>
          <a:p>
            <a:endParaRPr lang="en-US" sz="800">
              <a:latin typeface="Arial Nova" panose="020B0504020202020204" pitchFamily="34" charset="0"/>
            </a:endParaRPr>
          </a:p>
        </p:txBody>
      </p:sp>
      <p:sp>
        <p:nvSpPr>
          <p:cNvPr id="81" name="Object 22">
            <a:extLst>
              <a:ext uri="{FF2B5EF4-FFF2-40B4-BE49-F238E27FC236}">
                <a16:creationId xmlns:a16="http://schemas.microsoft.com/office/drawing/2014/main" id="{E6478F50-1885-E56D-5A13-9FA4AE076502}"/>
              </a:ext>
            </a:extLst>
          </p:cNvPr>
          <p:cNvSpPr/>
          <p:nvPr/>
        </p:nvSpPr>
        <p:spPr>
          <a:xfrm>
            <a:off x="2102310" y="1599087"/>
            <a:ext cx="898557" cy="175282"/>
          </a:xfrm>
          <a:prstGeom prst="rect">
            <a:avLst/>
          </a:prstGeom>
          <a:noFill/>
        </p:spPr>
        <p:txBody>
          <a:bodyPr wrap="square" lIns="0" tIns="0" rIns="0" bIns="0" rtlCol="0" anchor="t"/>
          <a:lstStyle/>
          <a:p>
            <a:pPr algn="l">
              <a:lnSpc>
                <a:spcPts val="1814"/>
              </a:lnSpc>
              <a:buNone/>
            </a:pPr>
            <a:r>
              <a:rPr lang="en-US" sz="800" dirty="0">
                <a:solidFill>
                  <a:srgbClr val="FFFFFF"/>
                </a:solidFill>
                <a:latin typeface="Arial Nova" panose="020B0504020202020204" pitchFamily="34" charset="0"/>
                <a:ea typeface="Montserrat" pitchFamily="34" charset="-122"/>
                <a:cs typeface="Montserrat" pitchFamily="34" charset="-120"/>
              </a:rPr>
              <a:t>2000 onwards</a:t>
            </a:r>
            <a:endParaRPr lang="en-US" sz="800" dirty="0">
              <a:latin typeface="Arial Nova" panose="020B0504020202020204" pitchFamily="34" charset="0"/>
            </a:endParaRPr>
          </a:p>
        </p:txBody>
      </p:sp>
      <p:sp>
        <p:nvSpPr>
          <p:cNvPr id="82" name="Object 23">
            <a:extLst>
              <a:ext uri="{FF2B5EF4-FFF2-40B4-BE49-F238E27FC236}">
                <a16:creationId xmlns:a16="http://schemas.microsoft.com/office/drawing/2014/main" id="{9C485AE2-F1F1-6906-C2CD-366EC9439CD7}"/>
              </a:ext>
            </a:extLst>
          </p:cNvPr>
          <p:cNvSpPr/>
          <p:nvPr/>
        </p:nvSpPr>
        <p:spPr>
          <a:xfrm>
            <a:off x="2102310" y="1906416"/>
            <a:ext cx="906139" cy="268784"/>
          </a:xfrm>
          <a:prstGeom prst="rect">
            <a:avLst/>
          </a:prstGeom>
          <a:noFill/>
        </p:spPr>
        <p:txBody>
          <a:bodyPr wrap="square" lIns="0" tIns="0" rIns="0" bIns="0" rtlCol="0" anchor="t"/>
          <a:lstStyle/>
          <a:p>
            <a:pPr algn="l">
              <a:spcBef>
                <a:spcPts val="663"/>
              </a:spcBef>
              <a:buNone/>
            </a:pPr>
            <a:r>
              <a:rPr lang="en-US" sz="800" dirty="0">
                <a:solidFill>
                  <a:srgbClr val="FFFFFF">
                    <a:alpha val="90000"/>
                  </a:srgbClr>
                </a:solidFill>
                <a:latin typeface="Arial Nova" panose="020B0504020202020204" pitchFamily="34" charset="0"/>
                <a:ea typeface="Montserrat" pitchFamily="34" charset="-122"/>
                <a:cs typeface="Montserrat" pitchFamily="34" charset="-120"/>
              </a:rPr>
              <a:t>Kenya Airways shifting safety stats</a:t>
            </a:r>
            <a:endParaRPr lang="en-US" sz="800" dirty="0">
              <a:latin typeface="Arial Nova" panose="020B0504020202020204" pitchFamily="34" charset="0"/>
            </a:endParaRPr>
          </a:p>
        </p:txBody>
      </p:sp>
      <p:sp>
        <p:nvSpPr>
          <p:cNvPr id="83" name="Object 24">
            <a:extLst>
              <a:ext uri="{FF2B5EF4-FFF2-40B4-BE49-F238E27FC236}">
                <a16:creationId xmlns:a16="http://schemas.microsoft.com/office/drawing/2014/main" id="{B36F43B7-982F-A954-9F29-65B885B47E30}"/>
              </a:ext>
            </a:extLst>
          </p:cNvPr>
          <p:cNvSpPr/>
          <p:nvPr/>
        </p:nvSpPr>
        <p:spPr>
          <a:xfrm>
            <a:off x="2655817" y="3160218"/>
            <a:ext cx="53059" cy="84030"/>
          </a:xfrm>
          <a:prstGeom prst="ellipse">
            <a:avLst/>
          </a:prstGeom>
          <a:solidFill>
            <a:srgbClr val="14558C"/>
          </a:solidFill>
        </p:spPr>
        <p:txBody>
          <a:bodyPr/>
          <a:lstStyle/>
          <a:p>
            <a:endParaRPr lang="en-US" sz="800">
              <a:latin typeface="Arial Nova" panose="020B0504020202020204" pitchFamily="34" charset="0"/>
            </a:endParaRPr>
          </a:p>
        </p:txBody>
      </p:sp>
      <p:sp>
        <p:nvSpPr>
          <p:cNvPr id="84" name="Object 25">
            <a:extLst>
              <a:ext uri="{FF2B5EF4-FFF2-40B4-BE49-F238E27FC236}">
                <a16:creationId xmlns:a16="http://schemas.microsoft.com/office/drawing/2014/main" id="{8D77C6AB-C475-3463-95A7-7FD17F685261}"/>
              </a:ext>
            </a:extLst>
          </p:cNvPr>
          <p:cNvSpPr/>
          <p:nvPr/>
        </p:nvSpPr>
        <p:spPr>
          <a:xfrm>
            <a:off x="2746812" y="3129636"/>
            <a:ext cx="765232" cy="166279"/>
          </a:xfrm>
          <a:prstGeom prst="rect">
            <a:avLst/>
          </a:prstGeom>
          <a:noFill/>
        </p:spPr>
        <p:txBody>
          <a:bodyPr wrap="square" lIns="0" tIns="0" rIns="0" bIns="0" rtlCol="0" anchor="t"/>
          <a:lstStyle/>
          <a:p>
            <a:pPr algn="l">
              <a:lnSpc>
                <a:spcPts val="1814"/>
              </a:lnSpc>
              <a:buNone/>
            </a:pPr>
            <a:r>
              <a:rPr lang="en-US" sz="800" dirty="0">
                <a:solidFill>
                  <a:srgbClr val="FFFFFF"/>
                </a:solidFill>
                <a:latin typeface="Arial Nova" panose="020B0504020202020204" pitchFamily="34" charset="0"/>
                <a:ea typeface="Montserrat" pitchFamily="34" charset="-122"/>
                <a:cs typeface="Montserrat" pitchFamily="34" charset="-120"/>
              </a:rPr>
              <a:t>Both periods</a:t>
            </a:r>
            <a:endParaRPr lang="en-US" sz="800" dirty="0">
              <a:latin typeface="Arial Nova" panose="020B0504020202020204" pitchFamily="34" charset="0"/>
            </a:endParaRPr>
          </a:p>
        </p:txBody>
      </p:sp>
      <p:sp>
        <p:nvSpPr>
          <p:cNvPr id="85" name="Object 26">
            <a:extLst>
              <a:ext uri="{FF2B5EF4-FFF2-40B4-BE49-F238E27FC236}">
                <a16:creationId xmlns:a16="http://schemas.microsoft.com/office/drawing/2014/main" id="{E26C17CF-C731-0389-69B7-80FF23F6F774}"/>
              </a:ext>
            </a:extLst>
          </p:cNvPr>
          <p:cNvSpPr/>
          <p:nvPr/>
        </p:nvSpPr>
        <p:spPr>
          <a:xfrm>
            <a:off x="2746812" y="3328928"/>
            <a:ext cx="847758" cy="268784"/>
          </a:xfrm>
          <a:prstGeom prst="rect">
            <a:avLst/>
          </a:prstGeom>
          <a:noFill/>
        </p:spPr>
        <p:txBody>
          <a:bodyPr wrap="square" lIns="0" tIns="0" rIns="0" bIns="0" rtlCol="0" anchor="t"/>
          <a:lstStyle/>
          <a:p>
            <a:pPr algn="l">
              <a:spcBef>
                <a:spcPts val="663"/>
              </a:spcBef>
              <a:buNone/>
            </a:pPr>
            <a:r>
              <a:rPr lang="en-US" sz="800" dirty="0">
                <a:solidFill>
                  <a:srgbClr val="FFFFFF">
                    <a:alpha val="90000"/>
                  </a:srgbClr>
                </a:solidFill>
                <a:latin typeface="Arial Nova" panose="020B0504020202020204" pitchFamily="34" charset="0"/>
                <a:ea typeface="Montserrat" pitchFamily="34" charset="-122"/>
                <a:cs typeface="Montserrat" pitchFamily="34" charset="-120"/>
              </a:rPr>
              <a:t>China Airlines faced fatalities</a:t>
            </a:r>
            <a:endParaRPr lang="en-US" sz="800" dirty="0">
              <a:latin typeface="Arial Nova" panose="020B0504020202020204" pitchFamily="34" charset="0"/>
            </a:endParaRPr>
          </a:p>
        </p:txBody>
      </p:sp>
      <p:sp>
        <p:nvSpPr>
          <p:cNvPr id="86" name="Object 27">
            <a:extLst>
              <a:ext uri="{FF2B5EF4-FFF2-40B4-BE49-F238E27FC236}">
                <a16:creationId xmlns:a16="http://schemas.microsoft.com/office/drawing/2014/main" id="{0C56C90D-9AB1-EAEF-3F2E-2E0E7577678E}"/>
              </a:ext>
            </a:extLst>
          </p:cNvPr>
          <p:cNvSpPr/>
          <p:nvPr/>
        </p:nvSpPr>
        <p:spPr>
          <a:xfrm>
            <a:off x="3300341" y="1629667"/>
            <a:ext cx="53059" cy="84030"/>
          </a:xfrm>
          <a:prstGeom prst="ellipse">
            <a:avLst/>
          </a:prstGeom>
          <a:solidFill>
            <a:srgbClr val="62A8BB"/>
          </a:solidFill>
        </p:spPr>
        <p:txBody>
          <a:bodyPr/>
          <a:lstStyle/>
          <a:p>
            <a:endParaRPr lang="en-US" sz="800">
              <a:latin typeface="Arial Nova" panose="020B0504020202020204" pitchFamily="34" charset="0"/>
            </a:endParaRPr>
          </a:p>
        </p:txBody>
      </p:sp>
      <p:sp>
        <p:nvSpPr>
          <p:cNvPr id="87" name="Object 28">
            <a:extLst>
              <a:ext uri="{FF2B5EF4-FFF2-40B4-BE49-F238E27FC236}">
                <a16:creationId xmlns:a16="http://schemas.microsoft.com/office/drawing/2014/main" id="{9EF8B276-2D6C-75F7-04BA-3822033AF479}"/>
              </a:ext>
            </a:extLst>
          </p:cNvPr>
          <p:cNvSpPr/>
          <p:nvPr/>
        </p:nvSpPr>
        <p:spPr>
          <a:xfrm>
            <a:off x="3391315" y="1599087"/>
            <a:ext cx="591985" cy="145177"/>
          </a:xfrm>
          <a:prstGeom prst="rect">
            <a:avLst/>
          </a:prstGeom>
          <a:noFill/>
        </p:spPr>
        <p:txBody>
          <a:bodyPr wrap="square" lIns="0" tIns="0" rIns="0" bIns="0" rtlCol="0" anchor="t"/>
          <a:lstStyle/>
          <a:p>
            <a:pPr algn="l">
              <a:lnSpc>
                <a:spcPts val="1814"/>
              </a:lnSpc>
              <a:buNone/>
            </a:pPr>
            <a:r>
              <a:rPr lang="en-US" sz="800" dirty="0">
                <a:solidFill>
                  <a:srgbClr val="FFFFFF"/>
                </a:solidFill>
                <a:latin typeface="Arial Nova" panose="020B0504020202020204" pitchFamily="34" charset="0"/>
                <a:ea typeface="Montserrat" pitchFamily="34" charset="-122"/>
                <a:cs typeface="Montserrat" pitchFamily="34" charset="-120"/>
              </a:rPr>
              <a:t>Over time</a:t>
            </a:r>
            <a:endParaRPr lang="en-US" sz="800" dirty="0">
              <a:latin typeface="Arial Nova" panose="020B0504020202020204" pitchFamily="34" charset="0"/>
            </a:endParaRPr>
          </a:p>
        </p:txBody>
      </p:sp>
      <p:sp>
        <p:nvSpPr>
          <p:cNvPr id="88" name="Object 29">
            <a:extLst>
              <a:ext uri="{FF2B5EF4-FFF2-40B4-BE49-F238E27FC236}">
                <a16:creationId xmlns:a16="http://schemas.microsoft.com/office/drawing/2014/main" id="{B1857DEA-A52C-DF39-2F95-82E4C18BE113}"/>
              </a:ext>
            </a:extLst>
          </p:cNvPr>
          <p:cNvSpPr/>
          <p:nvPr/>
        </p:nvSpPr>
        <p:spPr>
          <a:xfrm>
            <a:off x="3391316" y="1949929"/>
            <a:ext cx="902370" cy="309681"/>
          </a:xfrm>
          <a:prstGeom prst="rect">
            <a:avLst/>
          </a:prstGeom>
          <a:noFill/>
        </p:spPr>
        <p:txBody>
          <a:bodyPr wrap="square" lIns="0" tIns="0" rIns="0" bIns="0" rtlCol="0" anchor="t"/>
          <a:lstStyle/>
          <a:p>
            <a:pPr algn="l">
              <a:spcBef>
                <a:spcPts val="663"/>
              </a:spcBef>
              <a:buNone/>
            </a:pPr>
            <a:r>
              <a:rPr lang="en-US" sz="800" dirty="0">
                <a:solidFill>
                  <a:srgbClr val="FFFFFF">
                    <a:alpha val="90000"/>
                  </a:srgbClr>
                </a:solidFill>
                <a:latin typeface="Arial Nova" panose="020B0504020202020204" pitchFamily="34" charset="0"/>
                <a:ea typeface="Montserrat" pitchFamily="34" charset="-122"/>
                <a:cs typeface="Montserrat" pitchFamily="34" charset="-120"/>
              </a:rPr>
              <a:t>Few airlines show correlation</a:t>
            </a:r>
            <a:endParaRPr lang="en-US" sz="800" dirty="0">
              <a:latin typeface="Arial Nova" panose="020B0504020202020204" pitchFamily="34" charset="0"/>
            </a:endParaRPr>
          </a:p>
        </p:txBody>
      </p:sp>
      <p:sp>
        <p:nvSpPr>
          <p:cNvPr id="89" name="Object 30">
            <a:extLst>
              <a:ext uri="{FF2B5EF4-FFF2-40B4-BE49-F238E27FC236}">
                <a16:creationId xmlns:a16="http://schemas.microsoft.com/office/drawing/2014/main" id="{A76B66A3-5DB5-C056-BB5B-015592B0AD6E}"/>
              </a:ext>
            </a:extLst>
          </p:cNvPr>
          <p:cNvSpPr/>
          <p:nvPr/>
        </p:nvSpPr>
        <p:spPr>
          <a:xfrm>
            <a:off x="3944805" y="3160218"/>
            <a:ext cx="53058" cy="84030"/>
          </a:xfrm>
          <a:prstGeom prst="ellipse">
            <a:avLst/>
          </a:prstGeom>
          <a:solidFill>
            <a:srgbClr val="F0B356"/>
          </a:solidFill>
        </p:spPr>
        <p:txBody>
          <a:bodyPr/>
          <a:lstStyle/>
          <a:p>
            <a:endParaRPr lang="en-US" sz="800">
              <a:latin typeface="Arial Nova" panose="020B0504020202020204" pitchFamily="34" charset="0"/>
            </a:endParaRPr>
          </a:p>
        </p:txBody>
      </p:sp>
      <p:sp>
        <p:nvSpPr>
          <p:cNvPr id="90" name="Object 31">
            <a:extLst>
              <a:ext uri="{FF2B5EF4-FFF2-40B4-BE49-F238E27FC236}">
                <a16:creationId xmlns:a16="http://schemas.microsoft.com/office/drawing/2014/main" id="{C79DB155-ABF5-3040-D823-E715287057C8}"/>
              </a:ext>
            </a:extLst>
          </p:cNvPr>
          <p:cNvSpPr/>
          <p:nvPr/>
        </p:nvSpPr>
        <p:spPr>
          <a:xfrm>
            <a:off x="4035818" y="3129638"/>
            <a:ext cx="825001" cy="223298"/>
          </a:xfrm>
          <a:prstGeom prst="rect">
            <a:avLst/>
          </a:prstGeom>
          <a:noFill/>
        </p:spPr>
        <p:txBody>
          <a:bodyPr wrap="square" lIns="0" tIns="0" rIns="0" bIns="0" rtlCol="0" anchor="t"/>
          <a:lstStyle/>
          <a:p>
            <a:pPr algn="l">
              <a:lnSpc>
                <a:spcPts val="1814"/>
              </a:lnSpc>
              <a:buNone/>
            </a:pPr>
            <a:r>
              <a:rPr lang="en-US" sz="800" dirty="0">
                <a:solidFill>
                  <a:srgbClr val="FFFFFF"/>
                </a:solidFill>
                <a:latin typeface="Arial Nova" panose="020B0504020202020204" pitchFamily="34" charset="0"/>
                <a:ea typeface="Montserrat" pitchFamily="34" charset="-122"/>
                <a:cs typeface="Montserrat" pitchFamily="34" charset="-120"/>
              </a:rPr>
              <a:t>PIA, Ethiopian</a:t>
            </a:r>
            <a:endParaRPr lang="en-US" sz="800" dirty="0">
              <a:latin typeface="Arial Nova" panose="020B0504020202020204" pitchFamily="34" charset="0"/>
            </a:endParaRPr>
          </a:p>
        </p:txBody>
      </p:sp>
      <p:sp>
        <p:nvSpPr>
          <p:cNvPr id="91" name="Object 32">
            <a:extLst>
              <a:ext uri="{FF2B5EF4-FFF2-40B4-BE49-F238E27FC236}">
                <a16:creationId xmlns:a16="http://schemas.microsoft.com/office/drawing/2014/main" id="{B5A9CD0A-6E95-159F-C7F7-16220CCBFB65}"/>
              </a:ext>
            </a:extLst>
          </p:cNvPr>
          <p:cNvSpPr/>
          <p:nvPr/>
        </p:nvSpPr>
        <p:spPr>
          <a:xfrm>
            <a:off x="4035818" y="3328928"/>
            <a:ext cx="642012" cy="268784"/>
          </a:xfrm>
          <a:prstGeom prst="rect">
            <a:avLst/>
          </a:prstGeom>
          <a:noFill/>
        </p:spPr>
        <p:txBody>
          <a:bodyPr wrap="square" lIns="0" tIns="0" rIns="0" bIns="0" rtlCol="0" anchor="t"/>
          <a:lstStyle/>
          <a:p>
            <a:pPr algn="l">
              <a:spcBef>
                <a:spcPts val="663"/>
              </a:spcBef>
              <a:buNone/>
            </a:pPr>
            <a:r>
              <a:rPr lang="en-US" sz="800" dirty="0">
                <a:solidFill>
                  <a:srgbClr val="FFFFFF">
                    <a:alpha val="90000"/>
                  </a:srgbClr>
                </a:solidFill>
                <a:latin typeface="Arial Nova" panose="020B0504020202020204" pitchFamily="34" charset="0"/>
                <a:ea typeface="Montserrat" pitchFamily="34" charset="-122"/>
                <a:cs typeface="Montserrat" pitchFamily="34" charset="-120"/>
              </a:rPr>
              <a:t>High incident rates persist</a:t>
            </a:r>
            <a:endParaRPr lang="en-US" sz="800" dirty="0">
              <a:latin typeface="Arial Nova" panose="020B0504020202020204" pitchFamily="34" charset="0"/>
            </a:endParaRPr>
          </a:p>
        </p:txBody>
      </p:sp>
      <p:pic>
        <p:nvPicPr>
          <p:cNvPr id="94" name="Picture 93">
            <a:extLst>
              <a:ext uri="{FF2B5EF4-FFF2-40B4-BE49-F238E27FC236}">
                <a16:creationId xmlns:a16="http://schemas.microsoft.com/office/drawing/2014/main" id="{468F430B-A651-079C-EB62-2378E85C2844}"/>
              </a:ext>
            </a:extLst>
          </p:cNvPr>
          <p:cNvPicPr>
            <a:picLocks noChangeAspect="1"/>
          </p:cNvPicPr>
          <p:nvPr/>
        </p:nvPicPr>
        <p:blipFill>
          <a:blip r:embed="rId26"/>
          <a:stretch>
            <a:fillRect/>
          </a:stretch>
        </p:blipFill>
        <p:spPr>
          <a:xfrm>
            <a:off x="5048569" y="3295915"/>
            <a:ext cx="6771481" cy="2281660"/>
          </a:xfrm>
          <a:prstGeom prst="rect">
            <a:avLst/>
          </a:prstGeom>
        </p:spPr>
      </p:pic>
      <p:pic>
        <p:nvPicPr>
          <p:cNvPr id="96" name="Picture 95">
            <a:extLst>
              <a:ext uri="{FF2B5EF4-FFF2-40B4-BE49-F238E27FC236}">
                <a16:creationId xmlns:a16="http://schemas.microsoft.com/office/drawing/2014/main" id="{2CAB1D12-AF69-E078-7AAA-D335B8CD6E88}"/>
              </a:ext>
            </a:extLst>
          </p:cNvPr>
          <p:cNvPicPr>
            <a:picLocks noChangeAspect="1"/>
          </p:cNvPicPr>
          <p:nvPr/>
        </p:nvPicPr>
        <p:blipFill>
          <a:blip r:embed="rId27"/>
          <a:stretch>
            <a:fillRect/>
          </a:stretch>
        </p:blipFill>
        <p:spPr>
          <a:xfrm>
            <a:off x="5052359" y="799660"/>
            <a:ext cx="6767691" cy="2413115"/>
          </a:xfrm>
          <a:prstGeom prst="rect">
            <a:avLst/>
          </a:prstGeom>
        </p:spPr>
      </p:pic>
      <p:sp>
        <p:nvSpPr>
          <p:cNvPr id="101" name="Object 12">
            <a:extLst>
              <a:ext uri="{FF2B5EF4-FFF2-40B4-BE49-F238E27FC236}">
                <a16:creationId xmlns:a16="http://schemas.microsoft.com/office/drawing/2014/main" id="{1DA8915F-D925-7095-73B6-19B48AE0429B}"/>
              </a:ext>
            </a:extLst>
          </p:cNvPr>
          <p:cNvSpPr/>
          <p:nvPr/>
        </p:nvSpPr>
        <p:spPr>
          <a:xfrm>
            <a:off x="625564" y="5776865"/>
            <a:ext cx="11194486" cy="879964"/>
          </a:xfrm>
          <a:prstGeom prst="rect">
            <a:avLst/>
          </a:prstGeom>
          <a:noFill/>
        </p:spPr>
        <p:txBody>
          <a:bodyPr wrap="square" lIns="0" tIns="0" rIns="0" bIns="0" rtlCol="0" anchor="t"/>
          <a:lstStyle/>
          <a:p>
            <a:pPr algn="just">
              <a:buNone/>
            </a:pPr>
            <a:r>
              <a:rPr lang="en-US" sz="1200" dirty="0">
                <a:solidFill>
                  <a:schemeClr val="bg1"/>
                </a:solidFill>
                <a:latin typeface="Arial Nova" panose="020B0504020202020204" pitchFamily="34" charset="0"/>
              </a:rPr>
              <a:t>Over the past decade, the aviation industry has seen a gradual decline in the number of accidents and fatalities, illustrating an overall improvement in safety standards. While there are periodic variations, the consistent downtrend underscores the impact of enhanced safety protocols and technologies, especially in economically and technologically advanced nations. Additionally, the concentration of safety incidents tends to be higher in regions with dense air traffic and complex airspace configurations, highlighting areas where further safety measures could be targeted.</a:t>
            </a:r>
          </a:p>
        </p:txBody>
      </p:sp>
      <p:pic>
        <p:nvPicPr>
          <p:cNvPr id="8" name="Audio 7">
            <a:hlinkClick r:id="" action="ppaction://media"/>
            <a:extLst>
              <a:ext uri="{FF2B5EF4-FFF2-40B4-BE49-F238E27FC236}">
                <a16:creationId xmlns:a16="http://schemas.microsoft.com/office/drawing/2014/main" id="{1501C848-B66F-29C5-09D3-D383E70F3EDA}"/>
              </a:ext>
            </a:extLst>
          </p:cNvPr>
          <p:cNvPicPr>
            <a:picLocks noChangeAspect="1"/>
          </p:cNvPicPr>
          <p:nvPr>
            <a:audioFile r:link="rId2"/>
            <p:extLst>
              <p:ext uri="{DAA4B4D4-6D71-4841-9C94-3DE7FCFB9230}">
                <p14:media xmlns:p14="http://schemas.microsoft.com/office/powerpoint/2010/main" r:embed="rId1"/>
              </p:ext>
            </p:extLst>
          </p:nvPr>
        </p:nvPicPr>
        <p:blipFill>
          <a:blip r:embed="rId28"/>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178"/>
    </mc:Choice>
    <mc:Fallback>
      <p:transition spd="slow" advTm="22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Object 11"/>
          <p:cNvSpPr/>
          <p:nvPr/>
        </p:nvSpPr>
        <p:spPr>
          <a:xfrm>
            <a:off x="0" y="5637390"/>
            <a:ext cx="12188952" cy="1218895"/>
          </a:xfrm>
          <a:prstGeom prst="rect">
            <a:avLst/>
          </a:prstGeom>
          <a:solidFill>
            <a:srgbClr val="E66922"/>
          </a:solidFill>
        </p:spPr>
        <p:txBody>
          <a:bodyPr/>
          <a:lstStyle/>
          <a:p>
            <a:endParaRPr lang="en-US"/>
          </a:p>
        </p:txBody>
      </p:sp>
      <p:pic>
        <p:nvPicPr>
          <p:cNvPr id="3" name="Picture 2">
            <a:extLst>
              <a:ext uri="{FF2B5EF4-FFF2-40B4-BE49-F238E27FC236}">
                <a16:creationId xmlns:a16="http://schemas.microsoft.com/office/drawing/2014/main" id="{458640F4-B258-E907-1DBF-5EA59B9DB0D9}"/>
              </a:ext>
            </a:extLst>
          </p:cNvPr>
          <p:cNvPicPr>
            <a:picLocks noChangeAspect="1"/>
          </p:cNvPicPr>
          <p:nvPr/>
        </p:nvPicPr>
        <p:blipFill>
          <a:blip r:embed="rId5"/>
          <a:stretch>
            <a:fillRect/>
          </a:stretch>
        </p:blipFill>
        <p:spPr>
          <a:xfrm>
            <a:off x="6094475" y="2277541"/>
            <a:ext cx="5401203" cy="2758703"/>
          </a:xfrm>
          <a:prstGeom prst="rect">
            <a:avLst/>
          </a:prstGeom>
        </p:spPr>
      </p:pic>
      <p:sp>
        <p:nvSpPr>
          <p:cNvPr id="6" name="Object 1">
            <a:extLst>
              <a:ext uri="{FF2B5EF4-FFF2-40B4-BE49-F238E27FC236}">
                <a16:creationId xmlns:a16="http://schemas.microsoft.com/office/drawing/2014/main" id="{4AA50D4C-0F58-CE77-14D5-F48FB681EE13}"/>
              </a:ext>
            </a:extLst>
          </p:cNvPr>
          <p:cNvSpPr/>
          <p:nvPr/>
        </p:nvSpPr>
        <p:spPr>
          <a:xfrm>
            <a:off x="1739134" y="353286"/>
            <a:ext cx="8710683" cy="321397"/>
          </a:xfrm>
          <a:prstGeom prst="rect">
            <a:avLst/>
          </a:prstGeom>
          <a:noFill/>
        </p:spPr>
        <p:txBody>
          <a:bodyPr wrap="square" lIns="0" tIns="0" rIns="0" bIns="0" rtlCol="0" anchor="t"/>
          <a:lstStyle/>
          <a:p>
            <a:pPr algn="ctr">
              <a:lnSpc>
                <a:spcPts val="4016"/>
              </a:lnSpc>
              <a:buNone/>
            </a:pPr>
            <a:r>
              <a:rPr lang="en-US" sz="3000">
                <a:solidFill>
                  <a:srgbClr val="FFFFFF"/>
                </a:solidFill>
                <a:latin typeface="Arial Nova" panose="020B0504020202020204" pitchFamily="34" charset="0"/>
                <a:ea typeface="Montserrat" pitchFamily="34" charset="-122"/>
                <a:cs typeface="Montserrat" pitchFamily="34" charset="-120"/>
              </a:rPr>
              <a:t>Top 6 Airlines with overall most incidents</a:t>
            </a:r>
            <a:endParaRPr lang="en-US" sz="3000" dirty="0">
              <a:latin typeface="Arial Nova" panose="020B0504020202020204" pitchFamily="34" charset="0"/>
            </a:endParaRPr>
          </a:p>
        </p:txBody>
      </p:sp>
      <p:pic>
        <p:nvPicPr>
          <p:cNvPr id="8" name="Picture 7">
            <a:extLst>
              <a:ext uri="{FF2B5EF4-FFF2-40B4-BE49-F238E27FC236}">
                <a16:creationId xmlns:a16="http://schemas.microsoft.com/office/drawing/2014/main" id="{CF910718-44B8-F471-7FB1-3242F91FCD46}"/>
              </a:ext>
            </a:extLst>
          </p:cNvPr>
          <p:cNvPicPr>
            <a:picLocks noChangeAspect="1"/>
          </p:cNvPicPr>
          <p:nvPr/>
        </p:nvPicPr>
        <p:blipFill>
          <a:blip r:embed="rId6"/>
          <a:stretch>
            <a:fillRect/>
          </a:stretch>
        </p:blipFill>
        <p:spPr>
          <a:xfrm>
            <a:off x="335004" y="2277541"/>
            <a:ext cx="5494442" cy="2758703"/>
          </a:xfrm>
          <a:prstGeom prst="rect">
            <a:avLst/>
          </a:prstGeom>
        </p:spPr>
      </p:pic>
      <p:sp>
        <p:nvSpPr>
          <p:cNvPr id="9" name="TextBox 8">
            <a:extLst>
              <a:ext uri="{FF2B5EF4-FFF2-40B4-BE49-F238E27FC236}">
                <a16:creationId xmlns:a16="http://schemas.microsoft.com/office/drawing/2014/main" id="{485FD37C-CC53-0B29-C6D1-2373A5B372C6}"/>
              </a:ext>
            </a:extLst>
          </p:cNvPr>
          <p:cNvSpPr txBox="1"/>
          <p:nvPr/>
        </p:nvSpPr>
        <p:spPr>
          <a:xfrm>
            <a:off x="335004" y="1018248"/>
            <a:ext cx="5494442" cy="892552"/>
          </a:xfrm>
          <a:prstGeom prst="rect">
            <a:avLst/>
          </a:prstGeom>
          <a:noFill/>
        </p:spPr>
        <p:txBody>
          <a:bodyPr wrap="square">
            <a:spAutoFit/>
          </a:bodyPr>
          <a:lstStyle/>
          <a:p>
            <a:pPr algn="l"/>
            <a:r>
              <a:rPr lang="en-US" sz="1200" b="1" i="0" dirty="0">
                <a:solidFill>
                  <a:schemeClr val="bg1"/>
                </a:solidFill>
                <a:effectLst/>
                <a:latin typeface="Arial Nova" panose="020B0504020202020204" pitchFamily="34" charset="0"/>
              </a:rPr>
              <a:t>Fatalities:</a:t>
            </a:r>
          </a:p>
          <a:p>
            <a:pPr algn="just"/>
            <a:r>
              <a:rPr lang="en-US" sz="1000" dirty="0">
                <a:solidFill>
                  <a:schemeClr val="bg1"/>
                </a:solidFill>
                <a:latin typeface="Arial Nova" panose="020B0504020202020204" pitchFamily="34" charset="0"/>
              </a:rPr>
              <a:t>From the correlation of airlines and timeframe, Fatalities across airlines and timeframes show variations. Avianca had major accidents in '85-'99 but improved after that. Kenya Airways exhibits shifting safety stats, while China Airlines faced fatalities in both periods, signaling ongoing challenges</a:t>
            </a:r>
          </a:p>
        </p:txBody>
      </p:sp>
      <p:sp>
        <p:nvSpPr>
          <p:cNvPr id="10" name="TextBox 9">
            <a:extLst>
              <a:ext uri="{FF2B5EF4-FFF2-40B4-BE49-F238E27FC236}">
                <a16:creationId xmlns:a16="http://schemas.microsoft.com/office/drawing/2014/main" id="{63AE7138-E94E-3A09-A41F-9681A0AE0247}"/>
              </a:ext>
            </a:extLst>
          </p:cNvPr>
          <p:cNvSpPr txBox="1"/>
          <p:nvPr/>
        </p:nvSpPr>
        <p:spPr>
          <a:xfrm>
            <a:off x="6001236" y="1018248"/>
            <a:ext cx="5494442" cy="738664"/>
          </a:xfrm>
          <a:prstGeom prst="rect">
            <a:avLst/>
          </a:prstGeom>
          <a:noFill/>
        </p:spPr>
        <p:txBody>
          <a:bodyPr wrap="square">
            <a:spAutoFit/>
          </a:bodyPr>
          <a:lstStyle/>
          <a:p>
            <a:pPr algn="l"/>
            <a:r>
              <a:rPr lang="en-US" sz="1200" b="1" i="0" dirty="0">
                <a:solidFill>
                  <a:schemeClr val="bg1"/>
                </a:solidFill>
                <a:effectLst/>
                <a:latin typeface="Arial Nova" panose="020B0504020202020204" pitchFamily="34" charset="0"/>
              </a:rPr>
              <a:t>Incidents:</a:t>
            </a:r>
          </a:p>
          <a:p>
            <a:pPr algn="just"/>
            <a:r>
              <a:rPr lang="en-US" sz="1000" dirty="0">
                <a:solidFill>
                  <a:schemeClr val="bg1"/>
                </a:solidFill>
                <a:latin typeface="Arial Nova" panose="020B0504020202020204" pitchFamily="34" charset="0"/>
              </a:rPr>
              <a:t>In terms of incidents, few airlines demonstrate a consistent correlation between the two timeframes. While most show signs of improvement, outliers like PIA and Ethiopian persist with persistently high incident rates, requiring targeted safety measures.</a:t>
            </a:r>
          </a:p>
        </p:txBody>
      </p:sp>
      <p:pic>
        <p:nvPicPr>
          <p:cNvPr id="17" name="Audio 16">
            <a:hlinkClick r:id="" action="ppaction://media"/>
            <a:extLst>
              <a:ext uri="{FF2B5EF4-FFF2-40B4-BE49-F238E27FC236}">
                <a16:creationId xmlns:a16="http://schemas.microsoft.com/office/drawing/2014/main" id="{4244C1B8-E098-24B4-FD60-0DCEAEB40CD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8267157"/>
      </p:ext>
    </p:extLst>
  </p:cSld>
  <p:clrMapOvr>
    <a:masterClrMapping/>
  </p:clrMapOvr>
  <mc:AlternateContent xmlns:mc="http://schemas.openxmlformats.org/markup-compatibility/2006">
    <mc:Choice xmlns:p14="http://schemas.microsoft.com/office/powerpoint/2010/main" Requires="p14">
      <p:transition spd="slow" p14:dur="2000" advTm="15383"/>
    </mc:Choice>
    <mc:Fallback>
      <p:transition spd="slow" advTm="15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a:extLst>
              <a:ext uri="{FF2B5EF4-FFF2-40B4-BE49-F238E27FC236}">
                <a16:creationId xmlns:a16="http://schemas.microsoft.com/office/drawing/2014/main" id="{DE2ECA24-0951-FB08-F389-EAA47EB5D7A7}"/>
              </a:ext>
            </a:extLst>
          </p:cNvPr>
          <p:cNvSpPr/>
          <p:nvPr/>
        </p:nvSpPr>
        <p:spPr>
          <a:xfrm>
            <a:off x="2592325" y="684120"/>
            <a:ext cx="6505494" cy="59973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000" kern="1200" dirty="0">
                <a:solidFill>
                  <a:schemeClr val="bg1"/>
                </a:solidFill>
                <a:latin typeface="Arial Nova" panose="020B0504020202020204" pitchFamily="34" charset="0"/>
                <a:ea typeface="+mj-ea"/>
                <a:cs typeface="+mj-cs"/>
              </a:rPr>
              <a:t>Road Travel vs Air Travel Comparison</a:t>
            </a:r>
          </a:p>
        </p:txBody>
      </p:sp>
      <p:pic>
        <p:nvPicPr>
          <p:cNvPr id="4" name="Picture 3" descr="A blue circle with a red line&#10;&#10;Description automatically generated">
            <a:extLst>
              <a:ext uri="{FF2B5EF4-FFF2-40B4-BE49-F238E27FC236}">
                <a16:creationId xmlns:a16="http://schemas.microsoft.com/office/drawing/2014/main" id="{C148B8E0-2255-FB2C-EAB5-78200CD21C05}"/>
              </a:ext>
            </a:extLst>
          </p:cNvPr>
          <p:cNvPicPr>
            <a:picLocks noChangeAspect="1"/>
          </p:cNvPicPr>
          <p:nvPr/>
        </p:nvPicPr>
        <p:blipFill>
          <a:blip r:embed="rId5"/>
          <a:stretch>
            <a:fillRect/>
          </a:stretch>
        </p:blipFill>
        <p:spPr>
          <a:xfrm>
            <a:off x="6039548" y="1815490"/>
            <a:ext cx="5260976" cy="2686422"/>
          </a:xfrm>
          <a:prstGeom prst="rect">
            <a:avLst/>
          </a:prstGeom>
        </p:spPr>
      </p:pic>
      <p:sp>
        <p:nvSpPr>
          <p:cNvPr id="5" name="Object 12">
            <a:extLst>
              <a:ext uri="{FF2B5EF4-FFF2-40B4-BE49-F238E27FC236}">
                <a16:creationId xmlns:a16="http://schemas.microsoft.com/office/drawing/2014/main" id="{61F7F20F-07B9-AC4E-AA77-829B0CA91795}"/>
              </a:ext>
            </a:extLst>
          </p:cNvPr>
          <p:cNvSpPr/>
          <p:nvPr/>
        </p:nvSpPr>
        <p:spPr>
          <a:xfrm>
            <a:off x="697000" y="2047612"/>
            <a:ext cx="5148072" cy="2454300"/>
          </a:xfrm>
          <a:prstGeom prst="rect">
            <a:avLst/>
          </a:prstGeom>
        </p:spPr>
        <p:txBody>
          <a:bodyPr vert="horz" lIns="91440" tIns="45720" rIns="91440" bIns="45720" rtlCol="0">
            <a:normAutofit/>
          </a:bodyPr>
          <a:lstStyle/>
          <a:p>
            <a:pPr algn="just">
              <a:lnSpc>
                <a:spcPct val="90000"/>
              </a:lnSpc>
              <a:spcAft>
                <a:spcPts val="600"/>
              </a:spcAft>
            </a:pPr>
            <a:r>
              <a:rPr lang="en-US" sz="1400" dirty="0">
                <a:solidFill>
                  <a:schemeClr val="bg1">
                    <a:alpha val="80000"/>
                  </a:schemeClr>
                </a:solidFill>
                <a:latin typeface="Arial Nova" panose="020B0504020202020204" pitchFamily="34" charset="0"/>
              </a:rPr>
              <a:t>From the perspective of passenger usage, airplanes are the sixth most utilized mode of transportation, while cars are in second place. Comparative analysis between global flight incident data and U.S. road incident statistics reveals that the average annual fatalities from car accidents are 129 times higher than those from airline incidents. Looking at the periods from 1985-1999 to 2000-2014, there is a noticeable decline in total fatalities for both transportation modes, indicating improved safety over time.</a:t>
            </a:r>
          </a:p>
        </p:txBody>
      </p:sp>
      <p:sp>
        <p:nvSpPr>
          <p:cNvPr id="12" name="Object 11"/>
          <p:cNvSpPr/>
          <p:nvPr/>
        </p:nvSpPr>
        <p:spPr>
          <a:xfrm>
            <a:off x="0" y="5637390"/>
            <a:ext cx="12188952" cy="1218895"/>
          </a:xfrm>
          <a:prstGeom prst="rect">
            <a:avLst/>
          </a:prstGeom>
          <a:solidFill>
            <a:srgbClr val="E66922"/>
          </a:solidFill>
        </p:spPr>
        <p:txBody>
          <a:bodyPr/>
          <a:lstStyle/>
          <a:p>
            <a:endParaRPr lang="en-US"/>
          </a:p>
        </p:txBody>
      </p:sp>
      <p:pic>
        <p:nvPicPr>
          <p:cNvPr id="8" name="Audio 7">
            <a:hlinkClick r:id="" action="ppaction://media"/>
            <a:extLst>
              <a:ext uri="{FF2B5EF4-FFF2-40B4-BE49-F238E27FC236}">
                <a16:creationId xmlns:a16="http://schemas.microsoft.com/office/drawing/2014/main" id="{EED4D64F-D0AC-A336-7D9F-14C1A26B516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8010444"/>
      </p:ext>
    </p:extLst>
  </p:cSld>
  <p:clrMapOvr>
    <a:masterClrMapping/>
  </p:clrMapOvr>
  <mc:AlternateContent xmlns:mc="http://schemas.openxmlformats.org/markup-compatibility/2006">
    <mc:Choice xmlns:p14="http://schemas.microsoft.com/office/powerpoint/2010/main" Requires="p14">
      <p:transition spd="slow" p14:dur="2000" advTm="16802"/>
    </mc:Choice>
    <mc:Fallback>
      <p:transition spd="slow" advTm="16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a:extLst>
              <a:ext uri="{FF2B5EF4-FFF2-40B4-BE49-F238E27FC236}">
                <a16:creationId xmlns:a16="http://schemas.microsoft.com/office/drawing/2014/main" id="{19647C8F-2381-C284-E9C2-8A6E76EEDC27}"/>
              </a:ext>
            </a:extLst>
          </p:cNvPr>
          <p:cNvSpPr/>
          <p:nvPr/>
        </p:nvSpPr>
        <p:spPr>
          <a:xfrm>
            <a:off x="728664" y="1798049"/>
            <a:ext cx="5505446" cy="163095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kern="1200" dirty="0">
                <a:solidFill>
                  <a:schemeClr val="bg1"/>
                </a:solidFill>
                <a:latin typeface="+mj-lt"/>
                <a:ea typeface="+mj-ea"/>
                <a:cs typeface="+mj-cs"/>
              </a:rPr>
              <a:t>Airline </a:t>
            </a:r>
            <a:endParaRPr lang="en-US" sz="4200" dirty="0">
              <a:solidFill>
                <a:schemeClr val="bg1"/>
              </a:solidFill>
              <a:latin typeface="+mj-lt"/>
              <a:ea typeface="+mj-ea"/>
              <a:cs typeface="+mj-cs"/>
            </a:endParaRPr>
          </a:p>
          <a:p>
            <a:pPr algn="ctr">
              <a:lnSpc>
                <a:spcPct val="90000"/>
              </a:lnSpc>
              <a:spcBef>
                <a:spcPct val="0"/>
              </a:spcBef>
              <a:spcAft>
                <a:spcPts val="600"/>
              </a:spcAft>
            </a:pPr>
            <a:r>
              <a:rPr lang="en-US" sz="4200" kern="1200" dirty="0">
                <a:solidFill>
                  <a:schemeClr val="bg1"/>
                </a:solidFill>
                <a:latin typeface="+mj-lt"/>
                <a:ea typeface="+mj-ea"/>
                <a:cs typeface="+mj-cs"/>
              </a:rPr>
              <a:t>Economic Impact</a:t>
            </a:r>
          </a:p>
        </p:txBody>
      </p:sp>
      <p:pic>
        <p:nvPicPr>
          <p:cNvPr id="6" name="Picture 5">
            <a:extLst>
              <a:ext uri="{FF2B5EF4-FFF2-40B4-BE49-F238E27FC236}">
                <a16:creationId xmlns:a16="http://schemas.microsoft.com/office/drawing/2014/main" id="{C03EBB4F-D2B7-7CCA-5174-95C080F4EFC5}"/>
              </a:ext>
            </a:extLst>
          </p:cNvPr>
          <p:cNvPicPr>
            <a:picLocks noChangeAspect="1"/>
          </p:cNvPicPr>
          <p:nvPr/>
        </p:nvPicPr>
        <p:blipFill rotWithShape="1">
          <a:blip r:embed="rId5"/>
          <a:srcRect r="-4" b="1350"/>
          <a:stretch/>
        </p:blipFill>
        <p:spPr>
          <a:xfrm>
            <a:off x="7115176" y="3884967"/>
            <a:ext cx="4935375" cy="1638945"/>
          </a:xfrm>
          <a:prstGeom prst="rect">
            <a:avLst/>
          </a:prstGeom>
        </p:spPr>
      </p:pic>
      <p:pic>
        <p:nvPicPr>
          <p:cNvPr id="8" name="Picture 7">
            <a:extLst>
              <a:ext uri="{FF2B5EF4-FFF2-40B4-BE49-F238E27FC236}">
                <a16:creationId xmlns:a16="http://schemas.microsoft.com/office/drawing/2014/main" id="{9C32F4C9-1157-A339-98D6-FFE91CE83464}"/>
              </a:ext>
            </a:extLst>
          </p:cNvPr>
          <p:cNvPicPr>
            <a:picLocks noChangeAspect="1"/>
          </p:cNvPicPr>
          <p:nvPr/>
        </p:nvPicPr>
        <p:blipFill rotWithShape="1">
          <a:blip r:embed="rId6"/>
          <a:srcRect t="1313" r="4" b="4"/>
          <a:stretch/>
        </p:blipFill>
        <p:spPr>
          <a:xfrm>
            <a:off x="7121602" y="2122100"/>
            <a:ext cx="4953007" cy="1762867"/>
          </a:xfrm>
          <a:prstGeom prst="rect">
            <a:avLst/>
          </a:prstGeom>
        </p:spPr>
      </p:pic>
      <p:cxnSp>
        <p:nvCxnSpPr>
          <p:cNvPr id="19" name="Straight Connector 18">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FB8E6CF-61A1-4A48-ADE0-5AE823AF1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bject 11"/>
          <p:cNvSpPr/>
          <p:nvPr/>
        </p:nvSpPr>
        <p:spPr>
          <a:xfrm>
            <a:off x="0" y="5637390"/>
            <a:ext cx="12188952" cy="1218895"/>
          </a:xfrm>
          <a:prstGeom prst="rect">
            <a:avLst/>
          </a:prstGeom>
          <a:solidFill>
            <a:srgbClr val="E66922"/>
          </a:solidFill>
        </p:spPr>
        <p:txBody>
          <a:bodyPr/>
          <a:lstStyle/>
          <a:p>
            <a:endParaRPr lang="en-US"/>
          </a:p>
        </p:txBody>
      </p:sp>
      <p:pic>
        <p:nvPicPr>
          <p:cNvPr id="10" name="Picture 9">
            <a:extLst>
              <a:ext uri="{FF2B5EF4-FFF2-40B4-BE49-F238E27FC236}">
                <a16:creationId xmlns:a16="http://schemas.microsoft.com/office/drawing/2014/main" id="{F1026353-D6B9-38CE-D059-B51D2EA2E917}"/>
              </a:ext>
            </a:extLst>
          </p:cNvPr>
          <p:cNvPicPr>
            <a:picLocks noChangeAspect="1"/>
          </p:cNvPicPr>
          <p:nvPr/>
        </p:nvPicPr>
        <p:blipFill>
          <a:blip r:embed="rId7"/>
          <a:stretch>
            <a:fillRect/>
          </a:stretch>
        </p:blipFill>
        <p:spPr>
          <a:xfrm>
            <a:off x="7121602" y="115193"/>
            <a:ext cx="4928949" cy="2063856"/>
          </a:xfrm>
          <a:prstGeom prst="rect">
            <a:avLst/>
          </a:prstGeom>
        </p:spPr>
      </p:pic>
      <p:pic>
        <p:nvPicPr>
          <p:cNvPr id="5" name="Audio 4">
            <a:hlinkClick r:id="" action="ppaction://media"/>
            <a:extLst>
              <a:ext uri="{FF2B5EF4-FFF2-40B4-BE49-F238E27FC236}">
                <a16:creationId xmlns:a16="http://schemas.microsoft.com/office/drawing/2014/main" id="{2FCF4C17-1C80-17CB-75A0-AC64EF4C025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4772718"/>
      </p:ext>
    </p:extLst>
  </p:cSld>
  <p:clrMapOvr>
    <a:masterClrMapping/>
  </p:clrMapOvr>
  <mc:AlternateContent xmlns:mc="http://schemas.openxmlformats.org/markup-compatibility/2006">
    <mc:Choice xmlns:p14="http://schemas.microsoft.com/office/powerpoint/2010/main" Requires="p14">
      <p:transition spd="slow" p14:dur="2000" advTm="18285"/>
    </mc:Choice>
    <mc:Fallback>
      <p:transition spd="slow" advTm="18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9906"/>
          </a:xfrm>
          <a:prstGeom prst="rect">
            <a:avLst/>
          </a:prstGeom>
          <a:noFill/>
        </p:spPr>
        <p:txBody>
          <a:bodyPr wrap="square" lIns="0" tIns="0" rIns="0" bIns="0" rtlCol="0" anchor="t"/>
          <a:lstStyle/>
          <a:p>
            <a:pPr algn="ctr">
              <a:lnSpc>
                <a:spcPts val="4016"/>
              </a:lnSpc>
              <a:buNone/>
            </a:pPr>
            <a:r>
              <a:rPr lang="en-US" sz="3000" dirty="0">
                <a:solidFill>
                  <a:srgbClr val="FFFFFF"/>
                </a:solidFill>
                <a:latin typeface="Arial Nova" panose="020B0504020202020204" pitchFamily="34" charset="0"/>
                <a:ea typeface="Montserrat" pitchFamily="34" charset="-122"/>
                <a:cs typeface="Montserrat" pitchFamily="34" charset="-120"/>
              </a:rPr>
              <a:t>Insights and Observations</a:t>
            </a:r>
            <a:endParaRPr lang="en-US" sz="3000" dirty="0">
              <a:latin typeface="Arial Nova" panose="020B0504020202020204" pitchFamily="34" charset="0"/>
            </a:endParaRPr>
          </a:p>
        </p:txBody>
      </p:sp>
      <p:sp>
        <p:nvSpPr>
          <p:cNvPr id="3" name="Object 2"/>
          <p:cNvSpPr/>
          <p:nvPr/>
        </p:nvSpPr>
        <p:spPr>
          <a:xfrm>
            <a:off x="2304931" y="1523619"/>
            <a:ext cx="3618595" cy="1375279"/>
          </a:xfrm>
          <a:prstGeom prst="rect">
            <a:avLst/>
          </a:prstGeom>
          <a:noFill/>
          <a:ln w="25400">
            <a:solidFill>
              <a:srgbClr val="00B0F0"/>
            </a:solidFill>
            <a:prstDash val="solid"/>
            <a:miter lim="800000"/>
          </a:ln>
        </p:spPr>
        <p:txBody>
          <a:bodyPr/>
          <a:lstStyle/>
          <a:p>
            <a:endParaRPr lang="en-US">
              <a:latin typeface="Arial Nova" panose="020B0504020202020204" pitchFamily="34" charset="0"/>
            </a:endParaRPr>
          </a:p>
        </p:txBody>
      </p:sp>
      <p:sp>
        <p:nvSpPr>
          <p:cNvPr id="4" name="Object 3"/>
          <p:cNvSpPr/>
          <p:nvPr/>
        </p:nvSpPr>
        <p:spPr>
          <a:xfrm>
            <a:off x="2590610" y="1697853"/>
            <a:ext cx="3078671" cy="554693"/>
          </a:xfrm>
          <a:prstGeom prst="rect">
            <a:avLst/>
          </a:prstGeom>
          <a:noFill/>
        </p:spPr>
        <p:txBody>
          <a:bodyPr wrap="square" lIns="0" tIns="0" rIns="0" bIns="0" rtlCol="0" anchor="t"/>
          <a:lstStyle/>
          <a:p>
            <a:pPr algn="l">
              <a:lnSpc>
                <a:spcPts val="2185"/>
              </a:lnSpc>
              <a:buNone/>
            </a:pPr>
            <a:r>
              <a:rPr lang="en-US" sz="1734" dirty="0">
                <a:solidFill>
                  <a:srgbClr val="FFFFFF"/>
                </a:solidFill>
                <a:latin typeface="Arial Nova" panose="020B0504020202020204" pitchFamily="34" charset="0"/>
                <a:ea typeface="Montserrat" pitchFamily="34" charset="-122"/>
                <a:cs typeface="Montserrat" pitchFamily="34" charset="-120"/>
              </a:rPr>
              <a:t>Decreasing Accidents and Fatalities</a:t>
            </a:r>
            <a:endParaRPr lang="en-US" dirty="0">
              <a:latin typeface="Arial Nova" panose="020B0504020202020204" pitchFamily="34" charset="0"/>
            </a:endParaRPr>
          </a:p>
        </p:txBody>
      </p:sp>
      <p:sp>
        <p:nvSpPr>
          <p:cNvPr id="5" name="Object 4"/>
          <p:cNvSpPr/>
          <p:nvPr/>
        </p:nvSpPr>
        <p:spPr>
          <a:xfrm>
            <a:off x="2590610" y="2328391"/>
            <a:ext cx="3078671" cy="472118"/>
          </a:xfrm>
          <a:prstGeom prst="rect">
            <a:avLst/>
          </a:prstGeom>
          <a:noFill/>
        </p:spPr>
        <p:txBody>
          <a:bodyPr wrap="square" lIns="0" tIns="0" rIns="0" bIns="0" rtlCol="0" anchor="t"/>
          <a:lstStyle/>
          <a:p>
            <a:pPr algn="just">
              <a:spcBef>
                <a:spcPts val="961"/>
              </a:spcBef>
            </a:pPr>
            <a:r>
              <a:rPr lang="en-US" sz="1000" dirty="0">
                <a:solidFill>
                  <a:srgbClr val="FFFFFF">
                    <a:alpha val="90000"/>
                  </a:srgbClr>
                </a:solidFill>
                <a:latin typeface="Arial Nova" panose="020B0504020202020204" pitchFamily="34" charset="0"/>
              </a:rPr>
              <a:t>Over the past decade, there has been a gradual decrease in the number of accidents and fatalities in the aviation industry.</a:t>
            </a:r>
          </a:p>
        </p:txBody>
      </p:sp>
      <p:sp>
        <p:nvSpPr>
          <p:cNvPr id="9" name="Object 8"/>
          <p:cNvSpPr/>
          <p:nvPr/>
        </p:nvSpPr>
        <p:spPr>
          <a:xfrm>
            <a:off x="6329434" y="1523619"/>
            <a:ext cx="3618595" cy="1375279"/>
          </a:xfrm>
          <a:prstGeom prst="rect">
            <a:avLst/>
          </a:prstGeom>
          <a:noFill/>
          <a:ln w="25400">
            <a:solidFill>
              <a:srgbClr val="00B0F0"/>
            </a:solidFill>
            <a:prstDash val="solid"/>
            <a:miter lim="800000"/>
          </a:ln>
        </p:spPr>
        <p:txBody>
          <a:bodyPr/>
          <a:lstStyle/>
          <a:p>
            <a:endParaRPr lang="en-US">
              <a:latin typeface="Arial Nova" panose="020B0504020202020204" pitchFamily="34" charset="0"/>
            </a:endParaRPr>
          </a:p>
        </p:txBody>
      </p:sp>
      <p:sp>
        <p:nvSpPr>
          <p:cNvPr id="10" name="Object 9"/>
          <p:cNvSpPr/>
          <p:nvPr/>
        </p:nvSpPr>
        <p:spPr>
          <a:xfrm>
            <a:off x="6615113" y="1747698"/>
            <a:ext cx="3050285" cy="277346"/>
          </a:xfrm>
          <a:prstGeom prst="rect">
            <a:avLst/>
          </a:prstGeom>
          <a:noFill/>
        </p:spPr>
        <p:txBody>
          <a:bodyPr wrap="square" lIns="0" tIns="0" rIns="0" bIns="0" rtlCol="0" anchor="t"/>
          <a:lstStyle/>
          <a:p>
            <a:pPr algn="l">
              <a:lnSpc>
                <a:spcPts val="2185"/>
              </a:lnSpc>
              <a:buNone/>
            </a:pPr>
            <a:r>
              <a:rPr lang="en-US" sz="1734" dirty="0">
                <a:solidFill>
                  <a:srgbClr val="FFFFFF"/>
                </a:solidFill>
                <a:latin typeface="Arial Nova" panose="020B0504020202020204" pitchFamily="34" charset="0"/>
                <a:ea typeface="Montserrat" pitchFamily="34" charset="-122"/>
                <a:cs typeface="Montserrat" pitchFamily="34" charset="-120"/>
              </a:rPr>
              <a:t>Varying Safety Records</a:t>
            </a:r>
            <a:endParaRPr lang="en-US" dirty="0">
              <a:latin typeface="Arial Nova" panose="020B0504020202020204" pitchFamily="34" charset="0"/>
            </a:endParaRPr>
          </a:p>
        </p:txBody>
      </p:sp>
      <p:sp>
        <p:nvSpPr>
          <p:cNvPr id="11" name="Object 10"/>
          <p:cNvSpPr/>
          <p:nvPr/>
        </p:nvSpPr>
        <p:spPr>
          <a:xfrm>
            <a:off x="6615113" y="2149434"/>
            <a:ext cx="3050285" cy="526422"/>
          </a:xfrm>
          <a:prstGeom prst="rect">
            <a:avLst/>
          </a:prstGeom>
          <a:noFill/>
        </p:spPr>
        <p:txBody>
          <a:bodyPr wrap="square" lIns="0" tIns="0" rIns="0" bIns="0" rtlCol="0" anchor="t"/>
          <a:lstStyle/>
          <a:p>
            <a:pPr algn="just">
              <a:spcBef>
                <a:spcPts val="961"/>
              </a:spcBef>
            </a:pPr>
            <a:r>
              <a:rPr lang="en-US" sz="1000" dirty="0">
                <a:solidFill>
                  <a:srgbClr val="FFFFFF">
                    <a:alpha val="90000"/>
                  </a:srgbClr>
                </a:solidFill>
                <a:latin typeface="Arial Nova" panose="020B0504020202020204" pitchFamily="34" charset="0"/>
              </a:rPr>
              <a:t>Some airlines consistently maintain high safety records, with minimal incidents reported over the years.</a:t>
            </a:r>
          </a:p>
        </p:txBody>
      </p:sp>
      <p:sp>
        <p:nvSpPr>
          <p:cNvPr id="12" name="Object 11"/>
          <p:cNvSpPr/>
          <p:nvPr/>
        </p:nvSpPr>
        <p:spPr>
          <a:xfrm>
            <a:off x="2314075" y="3205865"/>
            <a:ext cx="3618595" cy="1375279"/>
          </a:xfrm>
          <a:prstGeom prst="rect">
            <a:avLst/>
          </a:prstGeom>
          <a:noFill/>
          <a:ln w="25400">
            <a:solidFill>
              <a:srgbClr val="00B0F0"/>
            </a:solidFill>
            <a:prstDash val="solid"/>
            <a:miter lim="800000"/>
          </a:ln>
        </p:spPr>
        <p:txBody>
          <a:bodyPr/>
          <a:lstStyle/>
          <a:p>
            <a:endParaRPr lang="en-US">
              <a:latin typeface="Arial Nova" panose="020B0504020202020204" pitchFamily="34" charset="0"/>
            </a:endParaRPr>
          </a:p>
        </p:txBody>
      </p:sp>
      <p:sp>
        <p:nvSpPr>
          <p:cNvPr id="13" name="Object 12"/>
          <p:cNvSpPr/>
          <p:nvPr/>
        </p:nvSpPr>
        <p:spPr>
          <a:xfrm>
            <a:off x="2599754" y="3429944"/>
            <a:ext cx="3456711" cy="554693"/>
          </a:xfrm>
          <a:prstGeom prst="rect">
            <a:avLst/>
          </a:prstGeom>
          <a:noFill/>
        </p:spPr>
        <p:txBody>
          <a:bodyPr wrap="square" lIns="0" tIns="0" rIns="0" bIns="0" rtlCol="0" anchor="t"/>
          <a:lstStyle/>
          <a:p>
            <a:pPr algn="l">
              <a:lnSpc>
                <a:spcPts val="2185"/>
              </a:lnSpc>
              <a:buNone/>
            </a:pPr>
            <a:r>
              <a:rPr lang="en-US" sz="1734">
                <a:solidFill>
                  <a:srgbClr val="FFFFFF"/>
                </a:solidFill>
                <a:latin typeface="Arial Nova" panose="020B0504020202020204" pitchFamily="34" charset="0"/>
                <a:ea typeface="Montserrat" pitchFamily="34" charset="-122"/>
                <a:cs typeface="Montserrat" pitchFamily="34" charset="-120"/>
              </a:rPr>
              <a:t>Significant Economic Impact</a:t>
            </a:r>
            <a:endParaRPr lang="en-US" dirty="0">
              <a:latin typeface="Arial Nova" panose="020B0504020202020204" pitchFamily="34" charset="0"/>
            </a:endParaRPr>
          </a:p>
        </p:txBody>
      </p:sp>
      <p:sp>
        <p:nvSpPr>
          <p:cNvPr id="14" name="Object 13"/>
          <p:cNvSpPr/>
          <p:nvPr/>
        </p:nvSpPr>
        <p:spPr>
          <a:xfrm>
            <a:off x="2702767" y="3832646"/>
            <a:ext cx="3078670" cy="628121"/>
          </a:xfrm>
          <a:prstGeom prst="rect">
            <a:avLst/>
          </a:prstGeom>
          <a:noFill/>
        </p:spPr>
        <p:txBody>
          <a:bodyPr wrap="square" lIns="0" tIns="0" rIns="0" bIns="0" rtlCol="0" anchor="t"/>
          <a:lstStyle/>
          <a:p>
            <a:pPr algn="just">
              <a:spcBef>
                <a:spcPts val="961"/>
              </a:spcBef>
              <a:buNone/>
            </a:pPr>
            <a:r>
              <a:rPr lang="en-US" sz="1000" dirty="0">
                <a:solidFill>
                  <a:srgbClr val="FFFFFF">
                    <a:alpha val="90000"/>
                  </a:srgbClr>
                </a:solidFill>
                <a:latin typeface="Arial Nova" panose="020B0504020202020204" pitchFamily="34" charset="0"/>
                <a:ea typeface="Montserrat" pitchFamily="34" charset="-122"/>
                <a:cs typeface="Montserrat" pitchFamily="34" charset="-120"/>
              </a:rPr>
              <a:t>States with major aviation hubs contribute significantly to the economy, generating billions of dollars in revenue and supporting thousands of jobs.</a:t>
            </a:r>
            <a:endParaRPr lang="en-US" sz="1000" dirty="0">
              <a:latin typeface="Arial Nova" panose="020B0504020202020204" pitchFamily="34" charset="0"/>
            </a:endParaRPr>
          </a:p>
        </p:txBody>
      </p:sp>
      <p:sp>
        <p:nvSpPr>
          <p:cNvPr id="18" name="Object 17"/>
          <p:cNvSpPr/>
          <p:nvPr/>
        </p:nvSpPr>
        <p:spPr>
          <a:xfrm>
            <a:off x="6338578" y="3205865"/>
            <a:ext cx="3618595" cy="1375279"/>
          </a:xfrm>
          <a:prstGeom prst="rect">
            <a:avLst/>
          </a:prstGeom>
          <a:noFill/>
          <a:ln w="25400">
            <a:solidFill>
              <a:srgbClr val="00B0F0"/>
            </a:solidFill>
            <a:prstDash val="solid"/>
            <a:miter lim="800000"/>
          </a:ln>
        </p:spPr>
        <p:txBody>
          <a:bodyPr/>
          <a:lstStyle/>
          <a:p>
            <a:endParaRPr lang="en-US">
              <a:latin typeface="Arial Nova" panose="020B0504020202020204" pitchFamily="34" charset="0"/>
            </a:endParaRPr>
          </a:p>
        </p:txBody>
      </p:sp>
      <p:sp>
        <p:nvSpPr>
          <p:cNvPr id="19" name="Object 18"/>
          <p:cNvSpPr/>
          <p:nvPr/>
        </p:nvSpPr>
        <p:spPr>
          <a:xfrm>
            <a:off x="6624256" y="3429000"/>
            <a:ext cx="3050285" cy="277346"/>
          </a:xfrm>
          <a:prstGeom prst="rect">
            <a:avLst/>
          </a:prstGeom>
          <a:noFill/>
        </p:spPr>
        <p:txBody>
          <a:bodyPr wrap="square" lIns="0" tIns="0" rIns="0" bIns="0" rtlCol="0" anchor="t"/>
          <a:lstStyle/>
          <a:p>
            <a:pPr algn="l">
              <a:lnSpc>
                <a:spcPts val="2185"/>
              </a:lnSpc>
              <a:buNone/>
            </a:pPr>
            <a:r>
              <a:rPr lang="en-US" sz="1734" dirty="0">
                <a:solidFill>
                  <a:srgbClr val="FFFFFF"/>
                </a:solidFill>
                <a:latin typeface="Arial Nova" panose="020B0504020202020204" pitchFamily="34" charset="0"/>
                <a:ea typeface="Montserrat" pitchFamily="34" charset="-122"/>
                <a:cs typeface="Montserrat" pitchFamily="34" charset="-120"/>
              </a:rPr>
              <a:t>Seasonal Variations</a:t>
            </a:r>
            <a:endParaRPr lang="en-US" dirty="0">
              <a:latin typeface="Arial Nova" panose="020B0504020202020204" pitchFamily="34" charset="0"/>
            </a:endParaRPr>
          </a:p>
        </p:txBody>
      </p:sp>
      <p:sp>
        <p:nvSpPr>
          <p:cNvPr id="20" name="Object 19"/>
          <p:cNvSpPr/>
          <p:nvPr/>
        </p:nvSpPr>
        <p:spPr>
          <a:xfrm>
            <a:off x="6624258" y="3831680"/>
            <a:ext cx="3050284" cy="629087"/>
          </a:xfrm>
          <a:prstGeom prst="rect">
            <a:avLst/>
          </a:prstGeom>
          <a:noFill/>
        </p:spPr>
        <p:txBody>
          <a:bodyPr wrap="square" lIns="0" tIns="0" rIns="0" bIns="0" rtlCol="0" anchor="t"/>
          <a:lstStyle/>
          <a:p>
            <a:pPr algn="just">
              <a:spcBef>
                <a:spcPts val="961"/>
              </a:spcBef>
            </a:pPr>
            <a:r>
              <a:rPr lang="en-US" sz="1000" dirty="0">
                <a:solidFill>
                  <a:srgbClr val="FFFFFF">
                    <a:alpha val="90000"/>
                  </a:srgbClr>
                </a:solidFill>
                <a:latin typeface="Arial Nova" panose="020B0504020202020204" pitchFamily="34" charset="0"/>
              </a:rPr>
              <a:t>Seasonal variations and promotional campaigns can also influence ticket sales, contributing to the dynamic nature of the aviation market.</a:t>
            </a:r>
          </a:p>
        </p:txBody>
      </p:sp>
      <p:sp>
        <p:nvSpPr>
          <p:cNvPr id="21" name="Object 11">
            <a:extLst>
              <a:ext uri="{FF2B5EF4-FFF2-40B4-BE49-F238E27FC236}">
                <a16:creationId xmlns:a16="http://schemas.microsoft.com/office/drawing/2014/main" id="{91A083FD-B38C-5659-F2EF-152DE9EBD2F8}"/>
              </a:ext>
            </a:extLst>
          </p:cNvPr>
          <p:cNvSpPr/>
          <p:nvPr/>
        </p:nvSpPr>
        <p:spPr>
          <a:xfrm>
            <a:off x="0" y="5639105"/>
            <a:ext cx="12192000" cy="1218895"/>
          </a:xfrm>
          <a:prstGeom prst="rect">
            <a:avLst/>
          </a:prstGeom>
          <a:solidFill>
            <a:srgbClr val="E66922"/>
          </a:solidFill>
        </p:spPr>
        <p:txBody>
          <a:bodyPr/>
          <a:lstStyle/>
          <a:p>
            <a:pPr algn="ctr">
              <a:buNone/>
            </a:pPr>
            <a:r>
              <a:rPr lang="en-US" sz="1800" dirty="0">
                <a:solidFill>
                  <a:schemeClr val="bg1"/>
                </a:solidFill>
                <a:latin typeface="Arial Nova" panose="020B0504020202020204" pitchFamily="34" charset="0"/>
              </a:rPr>
              <a:t>The </a:t>
            </a:r>
            <a:r>
              <a:rPr lang="en-US" sz="1800" dirty="0" err="1">
                <a:solidFill>
                  <a:schemeClr val="bg1"/>
                </a:solidFill>
                <a:latin typeface="Arial Nova" panose="020B0504020202020204" pitchFamily="34" charset="0"/>
              </a:rPr>
              <a:t>AeroInsight</a:t>
            </a:r>
            <a:r>
              <a:rPr lang="en-US" sz="1800" dirty="0">
                <a:solidFill>
                  <a:schemeClr val="bg1"/>
                </a:solidFill>
                <a:latin typeface="Arial Nova" panose="020B0504020202020204" pitchFamily="34" charset="0"/>
              </a:rPr>
              <a:t> dashboard provides a comprehensive, ethics-driven analysis of aviation data, facilitating the identification of safety trends and performance indicators. By fostering transparency and an informed interpretation of insights, this tool can empower stakeholders across the aviation industry to make data-driven strategic decisions.</a:t>
            </a:r>
          </a:p>
        </p:txBody>
      </p:sp>
      <p:sp>
        <p:nvSpPr>
          <p:cNvPr id="22" name="Explosion: 8 Points 21">
            <a:extLst>
              <a:ext uri="{FF2B5EF4-FFF2-40B4-BE49-F238E27FC236}">
                <a16:creationId xmlns:a16="http://schemas.microsoft.com/office/drawing/2014/main" id="{13A870CF-87B6-8763-403C-3C58837F49DD}"/>
              </a:ext>
            </a:extLst>
          </p:cNvPr>
          <p:cNvSpPr/>
          <p:nvPr/>
        </p:nvSpPr>
        <p:spPr>
          <a:xfrm>
            <a:off x="476131" y="465415"/>
            <a:ext cx="1325880" cy="1002476"/>
          </a:xfrm>
          <a:prstGeom prst="irregularSeal1">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50"/>
                </a:solidFill>
                <a:latin typeface="Arial Nova" panose="020B0504020202020204" pitchFamily="34" charset="0"/>
              </a:rPr>
              <a:t>Safety</a:t>
            </a:r>
            <a:r>
              <a:rPr lang="en-US" sz="1000" b="1" dirty="0">
                <a:solidFill>
                  <a:srgbClr val="5A5A4C"/>
                </a:solidFill>
                <a:latin typeface="Arial Nova" panose="020B0504020202020204" pitchFamily="34" charset="0"/>
              </a:rPr>
              <a:t> </a:t>
            </a:r>
            <a:r>
              <a:rPr lang="en-US" sz="1000" dirty="0">
                <a:solidFill>
                  <a:srgbClr val="00B050"/>
                </a:solidFill>
                <a:latin typeface="Arial Nova" panose="020B0504020202020204" pitchFamily="34" charset="0"/>
              </a:rPr>
              <a:t>Trends</a:t>
            </a:r>
            <a:endParaRPr lang="en-US" sz="1000" dirty="0">
              <a:solidFill>
                <a:srgbClr val="00B050"/>
              </a:solidFill>
            </a:endParaRPr>
          </a:p>
        </p:txBody>
      </p:sp>
      <p:sp>
        <p:nvSpPr>
          <p:cNvPr id="23" name="Explosion: 8 Points 22">
            <a:extLst>
              <a:ext uri="{FF2B5EF4-FFF2-40B4-BE49-F238E27FC236}">
                <a16:creationId xmlns:a16="http://schemas.microsoft.com/office/drawing/2014/main" id="{A3C0F864-B56F-2ADB-8843-B3ECA3F3B56B}"/>
              </a:ext>
            </a:extLst>
          </p:cNvPr>
          <p:cNvSpPr/>
          <p:nvPr/>
        </p:nvSpPr>
        <p:spPr>
          <a:xfrm>
            <a:off x="476131" y="4646139"/>
            <a:ext cx="1524050" cy="1002476"/>
          </a:xfrm>
          <a:prstGeom prst="irregularSeal1">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2060"/>
                </a:solidFill>
                <a:latin typeface="Arial Nova" panose="020B0504020202020204" pitchFamily="34" charset="0"/>
              </a:rPr>
              <a:t>Technology</a:t>
            </a:r>
            <a:r>
              <a:rPr lang="en-US" sz="1000" dirty="0">
                <a:solidFill>
                  <a:srgbClr val="5A5A4C"/>
                </a:solidFill>
                <a:latin typeface="Arial Nova" panose="020B0504020202020204" pitchFamily="34" charset="0"/>
              </a:rPr>
              <a:t> </a:t>
            </a:r>
            <a:r>
              <a:rPr lang="en-US" sz="1000" dirty="0">
                <a:solidFill>
                  <a:srgbClr val="002060"/>
                </a:solidFill>
                <a:latin typeface="Arial Nova" panose="020B0504020202020204" pitchFamily="34" charset="0"/>
              </a:rPr>
              <a:t>Innovations</a:t>
            </a:r>
          </a:p>
        </p:txBody>
      </p:sp>
      <p:sp>
        <p:nvSpPr>
          <p:cNvPr id="24" name="Explosion: 8 Points 23">
            <a:extLst>
              <a:ext uri="{FF2B5EF4-FFF2-40B4-BE49-F238E27FC236}">
                <a16:creationId xmlns:a16="http://schemas.microsoft.com/office/drawing/2014/main" id="{9ECC1C63-10E3-DFE2-4B52-64A40A676156}"/>
              </a:ext>
            </a:extLst>
          </p:cNvPr>
          <p:cNvSpPr/>
          <p:nvPr/>
        </p:nvSpPr>
        <p:spPr>
          <a:xfrm>
            <a:off x="10277856" y="4646139"/>
            <a:ext cx="1434965" cy="1002476"/>
          </a:xfrm>
          <a:prstGeom prst="irregularSeal1">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50"/>
                </a:solidFill>
                <a:latin typeface="Arial Nova" panose="020B0504020202020204" pitchFamily="34" charset="0"/>
              </a:rPr>
              <a:t>Enhanced Security</a:t>
            </a:r>
            <a:endParaRPr lang="en-US" sz="1000" dirty="0">
              <a:solidFill>
                <a:srgbClr val="00B050"/>
              </a:solidFill>
            </a:endParaRPr>
          </a:p>
        </p:txBody>
      </p:sp>
      <p:sp>
        <p:nvSpPr>
          <p:cNvPr id="25" name="Explosion: 8 Points 24">
            <a:extLst>
              <a:ext uri="{FF2B5EF4-FFF2-40B4-BE49-F238E27FC236}">
                <a16:creationId xmlns:a16="http://schemas.microsoft.com/office/drawing/2014/main" id="{0A514273-9638-E444-B576-9707D97E9DC0}"/>
              </a:ext>
            </a:extLst>
          </p:cNvPr>
          <p:cNvSpPr/>
          <p:nvPr/>
        </p:nvSpPr>
        <p:spPr>
          <a:xfrm>
            <a:off x="10188771" y="362901"/>
            <a:ext cx="1524050" cy="1135534"/>
          </a:xfrm>
          <a:prstGeom prst="irregularSeal1">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70C0"/>
                </a:solidFill>
                <a:latin typeface="Arial Nova" panose="020B0504020202020204" pitchFamily="34" charset="0"/>
              </a:rPr>
              <a:t>Statistical Data &amp; Decisioning</a:t>
            </a:r>
          </a:p>
        </p:txBody>
      </p:sp>
      <p:sp>
        <p:nvSpPr>
          <p:cNvPr id="26" name="Oval 25">
            <a:extLst>
              <a:ext uri="{FF2B5EF4-FFF2-40B4-BE49-F238E27FC236}">
                <a16:creationId xmlns:a16="http://schemas.microsoft.com/office/drawing/2014/main" id="{A0362633-576A-1A9E-3756-EB419EA2405E}"/>
              </a:ext>
            </a:extLst>
          </p:cNvPr>
          <p:cNvSpPr/>
          <p:nvPr/>
        </p:nvSpPr>
        <p:spPr>
          <a:xfrm>
            <a:off x="5669281" y="2555053"/>
            <a:ext cx="945832" cy="994657"/>
          </a:xfrm>
          <a:prstGeom prst="ellipse">
            <a:avLst/>
          </a:prstGeom>
          <a:solidFill>
            <a:schemeClr val="tx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Audio 28">
            <a:hlinkClick r:id="" action="ppaction://media"/>
            <a:extLst>
              <a:ext uri="{FF2B5EF4-FFF2-40B4-BE49-F238E27FC236}">
                <a16:creationId xmlns:a16="http://schemas.microsoft.com/office/drawing/2014/main" id="{CE0DFD9B-9EF8-D5D4-AA08-47DC08A6FFC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7691"/>
    </mc:Choice>
    <mc:Fallback>
      <p:transition spd="slow" advTm="4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457200" y="522305"/>
            <a:ext cx="3986056" cy="5813389"/>
          </a:xfrm>
          <a:prstGeom prst="rect">
            <a:avLst/>
          </a:prstGeom>
          <a:solidFill>
            <a:srgbClr val="62A8BB"/>
          </a:solidFill>
        </p:spPr>
        <p:txBody>
          <a:bodyPr/>
          <a:lstStyle/>
          <a:p>
            <a:endParaRPr lang="en-US"/>
          </a:p>
        </p:txBody>
      </p:sp>
      <p:pic>
        <p:nvPicPr>
          <p:cNvPr id="3" name="Object 2" descr="preencoded.png"/>
          <p:cNvPicPr>
            <a:picLocks noChangeAspect="1"/>
          </p:cNvPicPr>
          <p:nvPr/>
        </p:nvPicPr>
        <p:blipFill>
          <a:blip r:embed="rId5"/>
          <a:srcRect l="32513" r="32513"/>
          <a:stretch/>
        </p:blipFill>
        <p:spPr>
          <a:xfrm>
            <a:off x="457200" y="522305"/>
            <a:ext cx="3986056" cy="5813389"/>
          </a:xfrm>
          <a:prstGeom prst="rect">
            <a:avLst/>
          </a:prstGeom>
        </p:spPr>
      </p:pic>
      <p:sp>
        <p:nvSpPr>
          <p:cNvPr id="4" name="Object 3"/>
          <p:cNvSpPr/>
          <p:nvPr/>
        </p:nvSpPr>
        <p:spPr>
          <a:xfrm>
            <a:off x="4670737" y="2713881"/>
            <a:ext cx="7064063" cy="501270"/>
          </a:xfrm>
          <a:prstGeom prst="rect">
            <a:avLst/>
          </a:prstGeom>
          <a:noFill/>
        </p:spPr>
        <p:txBody>
          <a:bodyPr wrap="square" lIns="0" tIns="0" rIns="0" bIns="0" rtlCol="0" anchor="t"/>
          <a:lstStyle/>
          <a:p>
            <a:pPr algn="ctr" defTabSz="896112">
              <a:lnSpc>
                <a:spcPts val="3936"/>
              </a:lnSpc>
              <a:spcAft>
                <a:spcPts val="600"/>
              </a:spcAft>
            </a:pPr>
            <a:r>
              <a:rPr lang="en-US" sz="3124" kern="1200" dirty="0">
                <a:solidFill>
                  <a:schemeClr val="bg1"/>
                </a:solidFill>
                <a:latin typeface="Montserrat" pitchFamily="34" charset="0"/>
                <a:ea typeface="+mn-ea"/>
                <a:cs typeface="+mn-cs"/>
              </a:rPr>
              <a:t>Questions?</a:t>
            </a:r>
            <a:endParaRPr lang="en-US" dirty="0">
              <a:solidFill>
                <a:schemeClr val="bg1"/>
              </a:solidFill>
            </a:endParaRPr>
          </a:p>
        </p:txBody>
      </p:sp>
      <p:sp>
        <p:nvSpPr>
          <p:cNvPr id="5" name="Object 4"/>
          <p:cNvSpPr/>
          <p:nvPr/>
        </p:nvSpPr>
        <p:spPr>
          <a:xfrm>
            <a:off x="4670737" y="3321637"/>
            <a:ext cx="7064063" cy="754758"/>
          </a:xfrm>
          <a:prstGeom prst="rect">
            <a:avLst/>
          </a:prstGeom>
          <a:noFill/>
        </p:spPr>
        <p:txBody>
          <a:bodyPr wrap="square" lIns="0" tIns="0" rIns="0" bIns="0" rtlCol="0" anchor="t"/>
          <a:lstStyle/>
          <a:p>
            <a:pPr algn="ctr" defTabSz="896112">
              <a:lnSpc>
                <a:spcPts val="1976"/>
              </a:lnSpc>
              <a:spcBef>
                <a:spcPts val="819"/>
              </a:spcBef>
            </a:pPr>
            <a:r>
              <a:rPr lang="en-US" sz="1411" kern="1200" dirty="0">
                <a:solidFill>
                  <a:schemeClr val="bg1"/>
                </a:solidFill>
                <a:latin typeface="Montserrat" pitchFamily="34" charset="0"/>
                <a:ea typeface="+mn-ea"/>
                <a:cs typeface="+mn-cs"/>
              </a:rPr>
              <a:t>If you have any other questions about the airline industry findings from our analysis, please feel free to reach out. We are happy to provide any clarification or additional details as needed.</a:t>
            </a:r>
            <a:endParaRPr lang="en-US" dirty="0">
              <a:solidFill>
                <a:schemeClr val="bg1"/>
              </a:solidFill>
            </a:endParaRPr>
          </a:p>
        </p:txBody>
      </p:sp>
      <p:pic>
        <p:nvPicPr>
          <p:cNvPr id="8" name="Audio 7">
            <a:hlinkClick r:id="" action="ppaction://media"/>
            <a:extLst>
              <a:ext uri="{FF2B5EF4-FFF2-40B4-BE49-F238E27FC236}">
                <a16:creationId xmlns:a16="http://schemas.microsoft.com/office/drawing/2014/main" id="{8D683C3F-CAC7-4E0E-BB8F-A5E6A90A0B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822"/>
    </mc:Choice>
    <mc:Fallback>
      <p:transition spd="slow" advTm="2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543</TotalTime>
  <Words>652</Words>
  <Application>Microsoft Office PowerPoint</Application>
  <PresentationFormat>Widescreen</PresentationFormat>
  <Paragraphs>63</Paragraphs>
  <Slides>9</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Montserrat</vt:lpstr>
      <vt:lpstr>Arial</vt:lpstr>
      <vt:lpstr>Arial Nova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AeroInsight - Visualizing Aviation Data</dc:title>
  <dc:subject>AeroInsight - Visualizing Aviation Data</dc:subject>
  <dc:creator>Debabrata Mishra</dc:creator>
  <cp:lastModifiedBy>Debabrata Mishra</cp:lastModifiedBy>
  <cp:revision>29</cp:revision>
  <dcterms:created xsi:type="dcterms:W3CDTF">2024-04-21T19:23:59Z</dcterms:created>
  <dcterms:modified xsi:type="dcterms:W3CDTF">2024-06-01T22:14:18Z</dcterms:modified>
</cp:coreProperties>
</file>